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7" r:id="rId2"/>
    <p:sldId id="285" r:id="rId3"/>
    <p:sldId id="256" r:id="rId4"/>
    <p:sldId id="258" r:id="rId5"/>
    <p:sldId id="259" r:id="rId6"/>
    <p:sldId id="263" r:id="rId7"/>
    <p:sldId id="264" r:id="rId8"/>
    <p:sldId id="265" r:id="rId9"/>
    <p:sldId id="266" r:id="rId10"/>
    <p:sldId id="260" r:id="rId11"/>
    <p:sldId id="268" r:id="rId12"/>
    <p:sldId id="267" r:id="rId13"/>
    <p:sldId id="261" r:id="rId14"/>
    <p:sldId id="270" r:id="rId15"/>
    <p:sldId id="269" r:id="rId16"/>
    <p:sldId id="272" r:id="rId17"/>
    <p:sldId id="271"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9DD9CC-A7A0-C993-3288-D184C0D5B378}"/>
              </a:ext>
            </a:extLst>
          </p:cNvPr>
          <p:cNvSpPr>
            <a:spLocks noGrp="1"/>
          </p:cNvSpPr>
          <p:nvPr>
            <p:ph type="hdr" sz="quarter"/>
          </p:nvPr>
        </p:nvSpPr>
        <p:spPr>
          <a:xfrm>
            <a:off x="0" y="0"/>
            <a:ext cx="3078383" cy="513749"/>
          </a:xfrm>
          <a:prstGeom prst="rect">
            <a:avLst/>
          </a:prstGeom>
        </p:spPr>
        <p:txBody>
          <a:bodyPr vert="horz" lIns="97201" tIns="48600" rIns="97201" bIns="48600" rtlCol="0"/>
          <a:lstStyle>
            <a:lvl1pPr algn="l">
              <a:defRPr sz="1300"/>
            </a:lvl1pPr>
          </a:lstStyle>
          <a:p>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18AF505E-3071-0C71-BB35-D3C650C3E36E}"/>
              </a:ext>
            </a:extLst>
          </p:cNvPr>
          <p:cNvSpPr>
            <a:spLocks noGrp="1"/>
          </p:cNvSpPr>
          <p:nvPr>
            <p:ph type="dt" sz="quarter" idx="1"/>
          </p:nvPr>
        </p:nvSpPr>
        <p:spPr>
          <a:xfrm>
            <a:off x="4022486" y="0"/>
            <a:ext cx="3078383" cy="513749"/>
          </a:xfrm>
          <a:prstGeom prst="rect">
            <a:avLst/>
          </a:prstGeom>
        </p:spPr>
        <p:txBody>
          <a:bodyPr vert="horz" lIns="97201" tIns="48600" rIns="97201" bIns="48600" rtlCol="0"/>
          <a:lstStyle>
            <a:lvl1pPr algn="r">
              <a:defRPr sz="1300"/>
            </a:lvl1pPr>
          </a:lstStyle>
          <a:p>
            <a:r>
              <a:rPr lang="en-US" sz="1000">
                <a:latin typeface="Arial" panose="020B0604020202020204" pitchFamily="34" charset="0"/>
                <a:cs typeface="Arial" panose="020B0604020202020204" pitchFamily="34" charset="0"/>
              </a:rPr>
              <a:t>6/25/2023 am</a:t>
            </a:r>
          </a:p>
        </p:txBody>
      </p:sp>
      <p:sp>
        <p:nvSpPr>
          <p:cNvPr id="4" name="Footer Placeholder 3">
            <a:extLst>
              <a:ext uri="{FF2B5EF4-FFF2-40B4-BE49-F238E27FC236}">
                <a16:creationId xmlns:a16="http://schemas.microsoft.com/office/drawing/2014/main" id="{6EB89ABA-EBC9-6E50-3EE9-7DB44362012D}"/>
              </a:ext>
            </a:extLst>
          </p:cNvPr>
          <p:cNvSpPr>
            <a:spLocks noGrp="1"/>
          </p:cNvSpPr>
          <p:nvPr>
            <p:ph type="ftr" sz="quarter" idx="2"/>
          </p:nvPr>
        </p:nvSpPr>
        <p:spPr>
          <a:xfrm>
            <a:off x="0" y="9719278"/>
            <a:ext cx="3078383" cy="513749"/>
          </a:xfrm>
          <a:prstGeom prst="rect">
            <a:avLst/>
          </a:prstGeom>
        </p:spPr>
        <p:txBody>
          <a:bodyPr vert="horz" lIns="97201" tIns="48600" rIns="97201" bIns="48600" rtlCol="0" anchor="b"/>
          <a:lstStyle>
            <a:lvl1pPr algn="l">
              <a:defRPr sz="1300"/>
            </a:lvl1pPr>
          </a:lstStyle>
          <a:p>
            <a:r>
              <a:rPr lang="en-US" sz="1000">
                <a:latin typeface="Arial" panose="020B0604020202020204" pitchFamily="34" charset="0"/>
                <a:cs typeface="Arial" panose="020B0604020202020204" pitchFamily="34" charset="0"/>
              </a:rPr>
              <a:t>Randy Childs</a:t>
            </a:r>
          </a:p>
        </p:txBody>
      </p:sp>
      <p:sp>
        <p:nvSpPr>
          <p:cNvPr id="5" name="Slide Number Placeholder 4">
            <a:extLst>
              <a:ext uri="{FF2B5EF4-FFF2-40B4-BE49-F238E27FC236}">
                <a16:creationId xmlns:a16="http://schemas.microsoft.com/office/drawing/2014/main" id="{FEC366B6-B50E-C0D7-53A8-616B0C5B73F3}"/>
              </a:ext>
            </a:extLst>
          </p:cNvPr>
          <p:cNvSpPr>
            <a:spLocks noGrp="1"/>
          </p:cNvSpPr>
          <p:nvPr>
            <p:ph type="sldNum" sz="quarter" idx="3"/>
          </p:nvPr>
        </p:nvSpPr>
        <p:spPr>
          <a:xfrm>
            <a:off x="4022486" y="9719278"/>
            <a:ext cx="3078383" cy="513749"/>
          </a:xfrm>
          <a:prstGeom prst="rect">
            <a:avLst/>
          </a:prstGeom>
        </p:spPr>
        <p:txBody>
          <a:bodyPr vert="horz" lIns="97201" tIns="48600" rIns="97201" bIns="48600" rtlCol="0" anchor="b"/>
          <a:lstStyle>
            <a:lvl1pPr algn="r">
              <a:defRPr sz="1300"/>
            </a:lvl1pPr>
          </a:lstStyle>
          <a:p>
            <a:fld id="{4DF52AB1-6359-4FD4-872B-99BD08684B1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88994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48" tIns="49524" rIns="99048" bIns="49524" rtlCol="0"/>
          <a:lstStyle>
            <a:lvl1pPr algn="l">
              <a:defRPr sz="1300"/>
            </a:lvl1pPr>
          </a:lstStyle>
          <a:p>
            <a:r>
              <a:rPr lang="en-US"/>
              <a:t>Class – A Study Of The Psalms (76)</a:t>
            </a:r>
          </a:p>
        </p:txBody>
      </p:sp>
      <p:sp>
        <p:nvSpPr>
          <p:cNvPr id="3" name="Date Placeholder 2"/>
          <p:cNvSpPr>
            <a:spLocks noGrp="1"/>
          </p:cNvSpPr>
          <p:nvPr>
            <p:ph type="dt" idx="1"/>
          </p:nvPr>
        </p:nvSpPr>
        <p:spPr>
          <a:xfrm>
            <a:off x="4023093" y="0"/>
            <a:ext cx="3077739" cy="513428"/>
          </a:xfrm>
          <a:prstGeom prst="rect">
            <a:avLst/>
          </a:prstGeom>
        </p:spPr>
        <p:txBody>
          <a:bodyPr vert="horz" lIns="99048" tIns="49524" rIns="99048" bIns="49524" rtlCol="0"/>
          <a:lstStyle>
            <a:lvl1pPr algn="r">
              <a:defRPr sz="1300"/>
            </a:lvl1pPr>
          </a:lstStyle>
          <a:p>
            <a:r>
              <a:rPr lang="en-US"/>
              <a:t>6/25/2023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10248" y="4924643"/>
            <a:ext cx="5681980" cy="4029255"/>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48" tIns="49524" rIns="99048" bIns="49524" rtlCol="0" anchor="b"/>
          <a:lstStyle>
            <a:lvl1pPr algn="l">
              <a:defRPr sz="1300"/>
            </a:lvl1pPr>
          </a:lstStyle>
          <a:p>
            <a:r>
              <a:rPr lang="en-US"/>
              <a:t>Randy Childs</a:t>
            </a:r>
          </a:p>
        </p:txBody>
      </p:sp>
      <p:sp>
        <p:nvSpPr>
          <p:cNvPr id="7" name="Slide Number Placeholder 6"/>
          <p:cNvSpPr>
            <a:spLocks noGrp="1"/>
          </p:cNvSpPr>
          <p:nvPr>
            <p:ph type="sldNum" sz="quarter" idx="5"/>
          </p:nvPr>
        </p:nvSpPr>
        <p:spPr>
          <a:xfrm>
            <a:off x="4023093" y="9719598"/>
            <a:ext cx="3077739" cy="513427"/>
          </a:xfrm>
          <a:prstGeom prst="rect">
            <a:avLst/>
          </a:prstGeom>
        </p:spPr>
        <p:txBody>
          <a:bodyPr vert="horz" lIns="99048" tIns="49524" rIns="99048" bIns="49524" rtlCol="0" anchor="b"/>
          <a:lstStyle>
            <a:lvl1pPr algn="r">
              <a:defRPr sz="1300"/>
            </a:lvl1pPr>
          </a:lstStyle>
          <a:p>
            <a:fld id="{52397F75-1790-4757-AEA2-5EE674C2CB4D}" type="slidenum">
              <a:rPr lang="en-US" smtClean="0"/>
              <a:t>‹#›</a:t>
            </a:fld>
            <a:endParaRPr lang="en-US"/>
          </a:p>
        </p:txBody>
      </p:sp>
    </p:spTree>
    <p:extLst>
      <p:ext uri="{BB962C8B-B14F-4D97-AF65-F5344CB8AC3E}">
        <p14:creationId xmlns:p14="http://schemas.microsoft.com/office/powerpoint/2010/main" val="16626230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AFE9EF-BFD3-43EA-A868-783EE64D3026}" type="datetime1">
              <a:rPr lang="en-US" smtClean="0"/>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33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225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654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4696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132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617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599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E8C0-DCD6-4618-824E-E5B47E37F774}"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5890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6133B-A04A-40C7-999B-6B964B69F57E}"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702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66FB9-D28B-49B1-96AA-2DC4A0B82672}"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027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63742-95DB-4727-9E2D-E67133874C57}"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113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4C757-AC18-4BD4-B58D-C09C7F56266E}"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00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06CBA-D419-41FA-8B3E-D17E24A5F335}" type="datetime1">
              <a:rPr lang="en-US" smtClean="0"/>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206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4B8EF-695A-4D91-86E6-BD3ABF986DC6}" type="datetime1">
              <a:rPr lang="en-US" smtClean="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668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966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618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6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6/24/2023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05805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2">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586815" y="720851"/>
            <a:ext cx="7886700" cy="4081117"/>
          </a:xfrm>
        </p:spPr>
        <p:txBody>
          <a:bodyPr>
            <a:spAutoFit/>
          </a:bodyPr>
          <a:lstStyle/>
          <a:p>
            <a:pPr algn="ctr"/>
            <a:r>
              <a:rPr lang="en-US" sz="7200" b="1" dirty="0">
                <a:solidFill>
                  <a:schemeClr val="tx1"/>
                </a:solidFill>
              </a:rPr>
              <a:t>THE FALSE DOCTRINE OF UNCONDITIONAL ELECTION </a:t>
            </a:r>
          </a:p>
        </p:txBody>
      </p:sp>
    </p:spTree>
    <p:extLst>
      <p:ext uri="{BB962C8B-B14F-4D97-AF65-F5344CB8AC3E}">
        <p14:creationId xmlns:p14="http://schemas.microsoft.com/office/powerpoint/2010/main" val="84135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04074"/>
            <a:ext cx="8946776"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5" y="962773"/>
            <a:ext cx="8689789" cy="5697442"/>
          </a:xfrm>
        </p:spPr>
        <p:txBody>
          <a:bodyPr>
            <a:spAutoFit/>
          </a:bodyPr>
          <a:lstStyle/>
          <a:p>
            <a:pPr marL="0" indent="0">
              <a:buNone/>
            </a:pPr>
            <a:r>
              <a:rPr lang="en-US" sz="3200" dirty="0">
                <a:solidFill>
                  <a:schemeClr val="tx1"/>
                </a:solidFill>
              </a:rPr>
              <a:t>Supposed proof text:</a:t>
            </a:r>
          </a:p>
          <a:p>
            <a:pPr marL="0" indent="0">
              <a:buNone/>
            </a:pPr>
            <a:endParaRPr lang="en-US" sz="3200" i="1" dirty="0">
              <a:solidFill>
                <a:schemeClr val="tx1"/>
              </a:solidFill>
            </a:endParaRPr>
          </a:p>
          <a:p>
            <a:pPr marL="0" indent="0" algn="ctr">
              <a:buNone/>
            </a:pPr>
            <a:r>
              <a:rPr lang="en-US" sz="3200" i="1" dirty="0">
                <a:solidFill>
                  <a:schemeClr val="tx1"/>
                </a:solidFill>
              </a:rPr>
              <a:t>“… just as He chose us in Him before the foundation of the world, that we would be holy and blameless before Him. In love He predestined us to adoption as sons through Jesus Christ to Himself, according to the kind intention of His will, to the praise of the glory of His grace, which He freely bestowed on us in the Beloved. In Him we have redemption through His blood, the forgiveness of our trespasses, according to the riches of His grace which He lavished on us …” </a:t>
            </a:r>
            <a:r>
              <a:rPr lang="en-US" sz="3200" dirty="0">
                <a:solidFill>
                  <a:schemeClr val="tx1"/>
                </a:solidFill>
              </a:rPr>
              <a:t>(Ephesians 1:4-8)</a:t>
            </a:r>
          </a:p>
        </p:txBody>
      </p:sp>
    </p:spTree>
    <p:extLst>
      <p:ext uri="{BB962C8B-B14F-4D97-AF65-F5344CB8AC3E}">
        <p14:creationId xmlns:p14="http://schemas.microsoft.com/office/powerpoint/2010/main" val="14014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04074"/>
            <a:ext cx="8946776"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340660" y="843242"/>
            <a:ext cx="8420846" cy="5808569"/>
          </a:xfrm>
        </p:spPr>
        <p:txBody>
          <a:bodyPr>
            <a:spAutoFit/>
          </a:bodyPr>
          <a:lstStyle/>
          <a:p>
            <a:pPr marL="0" indent="0">
              <a:buNone/>
            </a:pPr>
            <a:r>
              <a:rPr lang="en-US" sz="2800" dirty="0">
                <a:solidFill>
                  <a:schemeClr val="tx1"/>
                </a:solidFill>
              </a:rPr>
              <a:t>Again, paying attention to </a:t>
            </a:r>
            <a:r>
              <a:rPr lang="en-US" sz="2800" i="1" dirty="0">
                <a:solidFill>
                  <a:schemeClr val="tx1"/>
                </a:solidFill>
              </a:rPr>
              <a:t>context</a:t>
            </a:r>
            <a:r>
              <a:rPr lang="en-US" sz="2800" dirty="0">
                <a:solidFill>
                  <a:schemeClr val="tx1"/>
                </a:solidFill>
              </a:rPr>
              <a:t>, note the identity of the collective pronouns, “us,” “we,” and “our.” </a:t>
            </a:r>
          </a:p>
          <a:p>
            <a:pPr marL="0" indent="0">
              <a:buNone/>
            </a:pPr>
            <a:r>
              <a:rPr lang="en-US" sz="2800" i="1" dirty="0">
                <a:solidFill>
                  <a:schemeClr val="tx1"/>
                </a:solidFill>
              </a:rPr>
              <a:t>“Paul, an apostle of Christ Jesus by the will of God, to the saints who are at Ephesus and who are </a:t>
            </a:r>
            <a:r>
              <a:rPr lang="en-US" sz="2800" i="1" dirty="0">
                <a:solidFill>
                  <a:schemeClr val="tx1"/>
                </a:solidFill>
                <a:highlight>
                  <a:srgbClr val="0000FF"/>
                </a:highlight>
              </a:rPr>
              <a:t>faithful in Christ Jesus</a:t>
            </a:r>
            <a:r>
              <a:rPr lang="en-US" sz="2800" i="1" dirty="0">
                <a:solidFill>
                  <a:schemeClr val="tx1"/>
                </a:solidFill>
              </a:rPr>
              <a:t> …”</a:t>
            </a:r>
            <a:r>
              <a:rPr lang="en-US" sz="2800" dirty="0">
                <a:solidFill>
                  <a:schemeClr val="tx1"/>
                </a:solidFill>
              </a:rPr>
              <a:t> (Ephesians 1:1) </a:t>
            </a:r>
            <a:endParaRPr lang="en-US" sz="2800" i="1" dirty="0">
              <a:solidFill>
                <a:schemeClr val="tx1"/>
              </a:solidFill>
            </a:endParaRPr>
          </a:p>
          <a:p>
            <a:pPr marL="0" indent="0" algn="ctr">
              <a:buNone/>
            </a:pPr>
            <a:r>
              <a:rPr lang="en-US" sz="2800" i="1" dirty="0">
                <a:solidFill>
                  <a:schemeClr val="tx1"/>
                </a:solidFill>
              </a:rPr>
              <a:t>“… just as He chose </a:t>
            </a:r>
            <a:r>
              <a:rPr lang="en-US" sz="2800" i="1" dirty="0">
                <a:solidFill>
                  <a:schemeClr val="tx1"/>
                </a:solidFill>
                <a:highlight>
                  <a:srgbClr val="0000FF"/>
                </a:highlight>
              </a:rPr>
              <a:t>us</a:t>
            </a:r>
            <a:r>
              <a:rPr lang="en-US" sz="2800" i="1" dirty="0">
                <a:solidFill>
                  <a:schemeClr val="tx1"/>
                </a:solidFill>
              </a:rPr>
              <a:t> in Him before the foundation of the world, that </a:t>
            </a:r>
            <a:r>
              <a:rPr lang="en-US" sz="2800" i="1" dirty="0">
                <a:solidFill>
                  <a:schemeClr val="tx1"/>
                </a:solidFill>
                <a:highlight>
                  <a:srgbClr val="0000FF"/>
                </a:highlight>
              </a:rPr>
              <a:t>we</a:t>
            </a:r>
            <a:r>
              <a:rPr lang="en-US" sz="2800" i="1" dirty="0">
                <a:solidFill>
                  <a:schemeClr val="tx1"/>
                </a:solidFill>
              </a:rPr>
              <a:t> would be holy and blameless before Him. In love He predestined </a:t>
            </a:r>
            <a:r>
              <a:rPr lang="en-US" sz="2800" i="1" dirty="0">
                <a:solidFill>
                  <a:schemeClr val="tx1"/>
                </a:solidFill>
                <a:highlight>
                  <a:srgbClr val="0000FF"/>
                </a:highlight>
              </a:rPr>
              <a:t>us</a:t>
            </a:r>
            <a:r>
              <a:rPr lang="en-US" sz="2800" i="1" dirty="0">
                <a:solidFill>
                  <a:schemeClr val="tx1"/>
                </a:solidFill>
              </a:rPr>
              <a:t> to adoption as sons through Jesus Christ to Himself, according to the kind intention of His will, to the praise of the glory of His grace, which He freely bestowed on </a:t>
            </a:r>
            <a:r>
              <a:rPr lang="en-US" sz="2800" i="1" dirty="0">
                <a:solidFill>
                  <a:schemeClr val="tx1"/>
                </a:solidFill>
                <a:highlight>
                  <a:srgbClr val="0000FF"/>
                </a:highlight>
              </a:rPr>
              <a:t>us</a:t>
            </a:r>
            <a:r>
              <a:rPr lang="en-US" sz="2800" i="1" dirty="0">
                <a:solidFill>
                  <a:schemeClr val="tx1"/>
                </a:solidFill>
              </a:rPr>
              <a:t> in the Beloved. In Him </a:t>
            </a:r>
            <a:r>
              <a:rPr lang="en-US" sz="2800" i="1" dirty="0">
                <a:solidFill>
                  <a:schemeClr val="tx1"/>
                </a:solidFill>
                <a:highlight>
                  <a:srgbClr val="0000FF"/>
                </a:highlight>
              </a:rPr>
              <a:t>we</a:t>
            </a:r>
            <a:r>
              <a:rPr lang="en-US" sz="2800" i="1" dirty="0">
                <a:solidFill>
                  <a:schemeClr val="tx1"/>
                </a:solidFill>
              </a:rPr>
              <a:t> have redemption through His blood, the forgiveness of </a:t>
            </a:r>
            <a:r>
              <a:rPr lang="en-US" sz="2800" i="1" dirty="0">
                <a:solidFill>
                  <a:schemeClr val="tx1"/>
                </a:solidFill>
                <a:highlight>
                  <a:srgbClr val="0000FF"/>
                </a:highlight>
              </a:rPr>
              <a:t>our</a:t>
            </a:r>
            <a:r>
              <a:rPr lang="en-US" sz="2800" i="1" dirty="0">
                <a:solidFill>
                  <a:schemeClr val="tx1"/>
                </a:solidFill>
              </a:rPr>
              <a:t> trespasses, according to the riches of His grace which He lavished on </a:t>
            </a:r>
            <a:r>
              <a:rPr lang="en-US" sz="2800" i="1" dirty="0">
                <a:solidFill>
                  <a:schemeClr val="tx1"/>
                </a:solidFill>
                <a:highlight>
                  <a:srgbClr val="0000FF"/>
                </a:highlight>
              </a:rPr>
              <a:t>us</a:t>
            </a:r>
            <a:r>
              <a:rPr lang="en-US" sz="2800" i="1" dirty="0">
                <a:solidFill>
                  <a:schemeClr val="tx1"/>
                </a:solidFill>
              </a:rPr>
              <a:t> …” </a:t>
            </a:r>
            <a:r>
              <a:rPr lang="en-US" sz="2800" dirty="0">
                <a:solidFill>
                  <a:schemeClr val="tx1"/>
                </a:solidFill>
              </a:rPr>
              <a:t>(Ephesians 1:4-8)</a:t>
            </a:r>
          </a:p>
        </p:txBody>
      </p:sp>
    </p:spTree>
    <p:extLst>
      <p:ext uri="{BB962C8B-B14F-4D97-AF65-F5344CB8AC3E}">
        <p14:creationId xmlns:p14="http://schemas.microsoft.com/office/powerpoint/2010/main" val="21988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11"/>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04074"/>
            <a:ext cx="8946776"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63952" y="1016000"/>
            <a:ext cx="8682086" cy="5544082"/>
          </a:xfrm>
        </p:spPr>
        <p:txBody>
          <a:bodyPr wrap="square">
            <a:spAutoFit/>
          </a:bodyPr>
          <a:lstStyle/>
          <a:p>
            <a:pPr marL="0" indent="0">
              <a:buNone/>
            </a:pPr>
            <a:r>
              <a:rPr lang="en-US" sz="2800" dirty="0">
                <a:solidFill>
                  <a:schemeClr val="tx1"/>
                </a:solidFill>
              </a:rPr>
              <a:t>All spiritual blessings are found In Christ, especially salvation. We are baptized into Christ (Galatians 3:27; Romans 6:3), based on a personal decision to obey, not predestination. </a:t>
            </a:r>
          </a:p>
          <a:p>
            <a:pPr marL="0" indent="0">
              <a:buNone/>
            </a:pPr>
            <a:endParaRPr lang="en-US" sz="1400" dirty="0">
              <a:solidFill>
                <a:schemeClr val="tx1"/>
              </a:solidFill>
            </a:endParaRPr>
          </a:p>
          <a:p>
            <a:pPr marL="0" indent="0">
              <a:buNone/>
            </a:pPr>
            <a:r>
              <a:rPr lang="en-US" sz="2800" dirty="0">
                <a:solidFill>
                  <a:schemeClr val="tx1"/>
                </a:solidFill>
              </a:rPr>
              <a:t>To better understand what Paul means in Ephesians 1:4-8, consider Romans 8:29-30:</a:t>
            </a:r>
          </a:p>
          <a:p>
            <a:pPr marL="0" indent="0">
              <a:buNone/>
            </a:pPr>
            <a:endParaRPr lang="en-US" sz="1400" dirty="0">
              <a:solidFill>
                <a:schemeClr val="tx1"/>
              </a:solidFill>
            </a:endParaRPr>
          </a:p>
          <a:p>
            <a:pPr marL="0" indent="0" algn="ctr">
              <a:buNone/>
            </a:pPr>
            <a:r>
              <a:rPr lang="en-US" sz="2800" i="1" dirty="0">
                <a:solidFill>
                  <a:schemeClr val="tx1"/>
                </a:solidFill>
              </a:rPr>
              <a:t>“For those whom He foreknew, He also predestined to become conformed to the image of His Son, so that He would be the firstborn among many brethren; and these whom He predestined, He also called; and these whom He called, He also justified; and these whom He justified, He also glorified.” (</a:t>
            </a:r>
            <a:r>
              <a:rPr lang="en-US" sz="2800" dirty="0">
                <a:solidFill>
                  <a:schemeClr val="tx1"/>
                </a:solidFill>
              </a:rPr>
              <a:t>Romans 8:29-30)</a:t>
            </a:r>
            <a:endParaRPr lang="en-US" sz="2800" i="1" dirty="0">
              <a:solidFill>
                <a:schemeClr val="tx1"/>
              </a:solidFill>
            </a:endParaRPr>
          </a:p>
        </p:txBody>
      </p:sp>
    </p:spTree>
    <p:extLst>
      <p:ext uri="{BB962C8B-B14F-4D97-AF65-F5344CB8AC3E}">
        <p14:creationId xmlns:p14="http://schemas.microsoft.com/office/powerpoint/2010/main" val="167844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5" y="1262768"/>
            <a:ext cx="8689789" cy="5522951"/>
          </a:xfrm>
        </p:spPr>
        <p:txBody>
          <a:bodyPr>
            <a:spAutoFit/>
          </a:bodyPr>
          <a:lstStyle/>
          <a:p>
            <a:pPr marL="0" indent="0">
              <a:buNone/>
            </a:pPr>
            <a:r>
              <a:rPr lang="en-US" sz="2800" dirty="0">
                <a:solidFill>
                  <a:schemeClr val="tx1"/>
                </a:solidFill>
              </a:rPr>
              <a:t>As Paul writes to encourage the brethren in Rome and Ephesus, he establishes that God has predestined those who are in Christ to become conformed to the image of His Son.</a:t>
            </a:r>
          </a:p>
          <a:p>
            <a:pPr marL="0" indent="0">
              <a:buNone/>
            </a:pPr>
            <a:endParaRPr lang="en-US" sz="1200" dirty="0">
              <a:solidFill>
                <a:schemeClr val="tx1"/>
              </a:solidFill>
            </a:endParaRPr>
          </a:p>
          <a:p>
            <a:pPr marL="0" indent="0">
              <a:buNone/>
            </a:pPr>
            <a:r>
              <a:rPr lang="en-US" sz="2800" dirty="0">
                <a:solidFill>
                  <a:schemeClr val="tx1"/>
                </a:solidFill>
              </a:rPr>
              <a:t>What is predestined is not the identity of the saved, but the character of the saved. After choosing to submit our will to His in the waters of baptism, we make it our goal to be more like Christ each day of our lives by studying His word, abiding in His word, and spreading His word.</a:t>
            </a:r>
          </a:p>
          <a:p>
            <a:pPr marL="0" indent="0">
              <a:buNone/>
            </a:pPr>
            <a:endParaRPr lang="en-US" sz="1200" dirty="0">
              <a:solidFill>
                <a:schemeClr val="tx1"/>
              </a:solidFill>
            </a:endParaRPr>
          </a:p>
          <a:p>
            <a:pPr marL="0" indent="0">
              <a:buNone/>
            </a:pPr>
            <a:r>
              <a:rPr lang="en-US" sz="2800" dirty="0">
                <a:solidFill>
                  <a:schemeClr val="tx1"/>
                </a:solidFill>
              </a:rPr>
              <a:t>The rebellious choose disobedience, the godly choose obedience which leads to conformity to the image of His Son.</a:t>
            </a:r>
          </a:p>
        </p:txBody>
      </p:sp>
    </p:spTree>
    <p:extLst>
      <p:ext uri="{BB962C8B-B14F-4D97-AF65-F5344CB8AC3E}">
        <p14:creationId xmlns:p14="http://schemas.microsoft.com/office/powerpoint/2010/main" val="39174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5" y="1057836"/>
            <a:ext cx="8689789" cy="5671670"/>
          </a:xfrm>
        </p:spPr>
        <p:txBody>
          <a:bodyPr>
            <a:spAutoFit/>
          </a:bodyPr>
          <a:lstStyle/>
          <a:p>
            <a:pPr marL="0" indent="0">
              <a:buNone/>
            </a:pPr>
            <a:r>
              <a:rPr lang="en-US" sz="2800" dirty="0">
                <a:solidFill>
                  <a:schemeClr val="tx1"/>
                </a:solidFill>
              </a:rPr>
              <a:t>God’s foreknowledge does not impede man’s free will, lest God be the author or the cause of any kind of sin.</a:t>
            </a:r>
          </a:p>
          <a:p>
            <a:pPr marL="0" indent="0">
              <a:buNone/>
            </a:pPr>
            <a:endParaRPr lang="en-US" sz="2800" dirty="0">
              <a:solidFill>
                <a:schemeClr val="tx1"/>
              </a:solidFill>
            </a:endParaRPr>
          </a:p>
          <a:p>
            <a:pPr marL="0" indent="0" algn="ctr">
              <a:buNone/>
            </a:pPr>
            <a:r>
              <a:rPr lang="en-US" sz="2800" i="1" dirty="0">
                <a:solidFill>
                  <a:schemeClr val="tx1"/>
                </a:solidFill>
              </a:rPr>
              <a:t>“Let no one say when he is tempted, ‘I am being tempted by God’; for God cannot be tempted by evil, and He Himself does not tempt anyone. But each one is tempted when he is carried away and enticed by his own lust. Then when lust has conceived, it gives birth to sin; and when sin is accomplished, it brings forth death.” </a:t>
            </a:r>
            <a:r>
              <a:rPr lang="en-US" sz="2800" dirty="0">
                <a:solidFill>
                  <a:schemeClr val="tx1"/>
                </a:solidFill>
              </a:rPr>
              <a:t>(James 1:13-15)</a:t>
            </a:r>
          </a:p>
          <a:p>
            <a:pPr marL="0" indent="0">
              <a:buNone/>
            </a:pPr>
            <a:endParaRPr lang="en-US" sz="2800" i="1" dirty="0">
              <a:solidFill>
                <a:schemeClr val="tx1"/>
              </a:solidFill>
            </a:endParaRPr>
          </a:p>
          <a:p>
            <a:pPr marL="0" indent="0" algn="ctr">
              <a:buNone/>
            </a:pPr>
            <a:r>
              <a:rPr lang="en-US" sz="2800" i="1" dirty="0">
                <a:solidFill>
                  <a:schemeClr val="tx1"/>
                </a:solidFill>
              </a:rPr>
              <a:t>“This is good and acceptable in the sight of God our Savior, who desires all men to be saved and to come to the knowledge of the truth.” </a:t>
            </a:r>
            <a:r>
              <a:rPr lang="en-US" sz="2800" dirty="0">
                <a:solidFill>
                  <a:schemeClr val="tx1"/>
                </a:solidFill>
              </a:rPr>
              <a:t>(1 Timothy 2:3-4).</a:t>
            </a:r>
          </a:p>
        </p:txBody>
      </p:sp>
    </p:spTree>
    <p:extLst>
      <p:ext uri="{BB962C8B-B14F-4D97-AF65-F5344CB8AC3E}">
        <p14:creationId xmlns:p14="http://schemas.microsoft.com/office/powerpoint/2010/main" val="6204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85270" y="1573546"/>
            <a:ext cx="8689789" cy="4436086"/>
          </a:xfrm>
        </p:spPr>
        <p:txBody>
          <a:bodyPr>
            <a:spAutoFit/>
          </a:bodyPr>
          <a:lstStyle/>
          <a:p>
            <a:pPr marL="0" indent="0">
              <a:buNone/>
            </a:pPr>
            <a:r>
              <a:rPr lang="en-US" sz="3200" i="1" dirty="0">
                <a:solidFill>
                  <a:schemeClr val="tx1"/>
                </a:solidFill>
              </a:rPr>
              <a:t> </a:t>
            </a:r>
            <a:r>
              <a:rPr lang="en-US" sz="2800" dirty="0">
                <a:solidFill>
                  <a:schemeClr val="tx1"/>
                </a:solidFill>
              </a:rPr>
              <a:t>Supposed proof text:</a:t>
            </a:r>
          </a:p>
          <a:p>
            <a:pPr marL="0" indent="0">
              <a:buNone/>
            </a:pPr>
            <a:endParaRPr lang="en-US" sz="2800" dirty="0">
              <a:solidFill>
                <a:schemeClr val="tx1"/>
              </a:solidFill>
            </a:endParaRPr>
          </a:p>
          <a:p>
            <a:pPr marL="0" indent="0" algn="ctr">
              <a:buNone/>
            </a:pPr>
            <a:r>
              <a:rPr lang="en-US" sz="2800" i="1" dirty="0">
                <a:solidFill>
                  <a:schemeClr val="tx1"/>
                </a:solidFill>
              </a:rPr>
              <a:t>“For we are His workmanship, created in Christ Jesus for good works, which God prepared beforehand so that we would walk in them.” </a:t>
            </a:r>
            <a:r>
              <a:rPr lang="en-US" sz="2800" dirty="0">
                <a:solidFill>
                  <a:schemeClr val="tx1"/>
                </a:solidFill>
              </a:rPr>
              <a:t>(Ephesians 2:10)</a:t>
            </a:r>
          </a:p>
          <a:p>
            <a:pPr marL="0" indent="0" algn="ctr">
              <a:buNone/>
            </a:pPr>
            <a:endParaRPr lang="en-US" sz="2800" dirty="0">
              <a:solidFill>
                <a:schemeClr val="tx1"/>
              </a:solidFill>
            </a:endParaRPr>
          </a:p>
          <a:p>
            <a:pPr marL="0" indent="0" algn="ctr">
              <a:buNone/>
            </a:pPr>
            <a:r>
              <a:rPr lang="en-US" sz="2800" dirty="0">
                <a:solidFill>
                  <a:schemeClr val="tx1"/>
                </a:solidFill>
              </a:rPr>
              <a:t>What God prepared beforehand were the good works that those in Christ would walk in, not the personal identity of those who walk in them. Being in Christ is determined by our choice, not a choice God made before creation.</a:t>
            </a:r>
          </a:p>
        </p:txBody>
      </p:sp>
    </p:spTree>
    <p:extLst>
      <p:ext uri="{BB962C8B-B14F-4D97-AF65-F5344CB8AC3E}">
        <p14:creationId xmlns:p14="http://schemas.microsoft.com/office/powerpoint/2010/main" val="34026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85270" y="1573546"/>
            <a:ext cx="8689789" cy="3372205"/>
          </a:xfrm>
        </p:spPr>
        <p:txBody>
          <a:bodyPr>
            <a:spAutoFit/>
          </a:bodyPr>
          <a:lstStyle/>
          <a:p>
            <a:pPr marL="0" indent="0">
              <a:buNone/>
            </a:pPr>
            <a:r>
              <a:rPr lang="en-US" sz="3000" dirty="0">
                <a:solidFill>
                  <a:schemeClr val="tx1"/>
                </a:solidFill>
              </a:rPr>
              <a:t>The Scriptures equip us to perform every good work.</a:t>
            </a:r>
          </a:p>
          <a:p>
            <a:pPr marL="0" indent="0">
              <a:buNone/>
            </a:pPr>
            <a:endParaRPr lang="en-US" sz="3200" dirty="0">
              <a:solidFill>
                <a:schemeClr val="tx1"/>
              </a:solidFill>
            </a:endParaRPr>
          </a:p>
          <a:p>
            <a:pPr marL="0" indent="0" algn="ctr">
              <a:buNone/>
            </a:pPr>
            <a:r>
              <a:rPr lang="en-US" sz="3200" dirty="0">
                <a:solidFill>
                  <a:schemeClr val="tx1"/>
                </a:solidFill>
              </a:rPr>
              <a:t>“All Scripture is inspired by God and profitable for teaching, for reproof, for correction, for training in righteousness; so that the man of God may be adequate, equipped for every good work.” </a:t>
            </a:r>
            <a:br>
              <a:rPr lang="en-US" sz="3200" dirty="0">
                <a:solidFill>
                  <a:schemeClr val="tx1"/>
                </a:solidFill>
              </a:rPr>
            </a:br>
            <a:r>
              <a:rPr lang="en-US" sz="3200" dirty="0">
                <a:solidFill>
                  <a:schemeClr val="tx1"/>
                </a:solidFill>
              </a:rPr>
              <a:t>(2 Timothy 3:16-17)</a:t>
            </a:r>
          </a:p>
        </p:txBody>
      </p:sp>
    </p:spTree>
    <p:extLst>
      <p:ext uri="{BB962C8B-B14F-4D97-AF65-F5344CB8AC3E}">
        <p14:creationId xmlns:p14="http://schemas.microsoft.com/office/powerpoint/2010/main" val="397606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13553" y="1057836"/>
            <a:ext cx="8904941" cy="5727884"/>
          </a:xfrm>
        </p:spPr>
        <p:txBody>
          <a:bodyPr>
            <a:spAutoFit/>
          </a:bodyPr>
          <a:lstStyle/>
          <a:p>
            <a:pPr marL="0" indent="0">
              <a:buNone/>
            </a:pPr>
            <a:r>
              <a:rPr lang="en-US" sz="3200" i="1" dirty="0">
                <a:solidFill>
                  <a:schemeClr val="tx1"/>
                </a:solidFill>
              </a:rPr>
              <a:t> </a:t>
            </a:r>
            <a:r>
              <a:rPr lang="en-US" sz="2800" dirty="0">
                <a:solidFill>
                  <a:schemeClr val="tx1"/>
                </a:solidFill>
              </a:rPr>
              <a:t>Supposed proof text:</a:t>
            </a:r>
          </a:p>
          <a:p>
            <a:pPr marL="0" indent="0">
              <a:buNone/>
            </a:pPr>
            <a:endParaRPr lang="en-US" sz="1200" dirty="0">
              <a:solidFill>
                <a:schemeClr val="tx1"/>
              </a:solidFill>
            </a:endParaRPr>
          </a:p>
          <a:p>
            <a:pPr marL="0" indent="0" algn="ctr">
              <a:buNone/>
            </a:pPr>
            <a:r>
              <a:rPr lang="en-US" sz="2800" i="1" dirty="0">
                <a:solidFill>
                  <a:schemeClr val="tx1"/>
                </a:solidFill>
              </a:rPr>
              <a:t>“… who has saved us and called us with a holy calling, not according to our works, but according to His own purpose and grace which was granted us in Christ Jesus from all eternity …” </a:t>
            </a:r>
            <a:r>
              <a:rPr lang="en-US" sz="2800" dirty="0">
                <a:solidFill>
                  <a:schemeClr val="tx1"/>
                </a:solidFill>
              </a:rPr>
              <a:t>(2 Timothy 1:9)</a:t>
            </a:r>
          </a:p>
          <a:p>
            <a:pPr marL="0" indent="0" algn="ctr">
              <a:buNone/>
            </a:pPr>
            <a:endParaRPr lang="en-US" sz="1200" dirty="0">
              <a:solidFill>
                <a:schemeClr val="tx1"/>
              </a:solidFill>
            </a:endParaRPr>
          </a:p>
          <a:p>
            <a:pPr marL="0" indent="0">
              <a:buNone/>
            </a:pPr>
            <a:r>
              <a:rPr lang="en-US" sz="2800" dirty="0">
                <a:solidFill>
                  <a:schemeClr val="tx1"/>
                </a:solidFill>
              </a:rPr>
              <a:t>Paul affirms to Timothy that God has saved us, not according to our works, but by His works, in that He sacrificed for us His only begotten Son (John 3:16).</a:t>
            </a:r>
          </a:p>
          <a:p>
            <a:pPr marL="0" indent="0">
              <a:buNone/>
            </a:pPr>
            <a:endParaRPr lang="en-US" sz="1200" dirty="0">
              <a:solidFill>
                <a:schemeClr val="tx1"/>
              </a:solidFill>
            </a:endParaRPr>
          </a:p>
          <a:p>
            <a:pPr marL="0" indent="0">
              <a:buNone/>
            </a:pPr>
            <a:r>
              <a:rPr lang="en-US" sz="2800" dirty="0">
                <a:solidFill>
                  <a:schemeClr val="tx1"/>
                </a:solidFill>
              </a:rPr>
              <a:t>We cannot earn salvation in the sense that by deeds alone we can be saved. We must have the grace of God, manifested in that sacrifice of His Son, in order to be saved.</a:t>
            </a:r>
          </a:p>
        </p:txBody>
      </p:sp>
    </p:spTree>
    <p:extLst>
      <p:ext uri="{BB962C8B-B14F-4D97-AF65-F5344CB8AC3E}">
        <p14:creationId xmlns:p14="http://schemas.microsoft.com/office/powerpoint/2010/main" val="25916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25506" y="1130116"/>
            <a:ext cx="8689789" cy="5172698"/>
          </a:xfrm>
        </p:spPr>
        <p:txBody>
          <a:bodyPr>
            <a:spAutoFit/>
          </a:bodyPr>
          <a:lstStyle/>
          <a:p>
            <a:pPr marL="0" indent="0">
              <a:buNone/>
            </a:pPr>
            <a:r>
              <a:rPr lang="en-US" sz="3200" dirty="0">
                <a:solidFill>
                  <a:schemeClr val="tx1"/>
                </a:solidFill>
              </a:rPr>
              <a:t>In order to receive the benefit of His sacrifice, it is abundantly evident that a response is necessary, and whatever response is given is necessarily a work.</a:t>
            </a:r>
          </a:p>
          <a:p>
            <a:pPr marL="0" indent="0">
              <a:buNone/>
            </a:pPr>
            <a:endParaRPr lang="en-US" sz="3200" dirty="0">
              <a:solidFill>
                <a:schemeClr val="tx1"/>
              </a:solidFill>
            </a:endParaRPr>
          </a:p>
          <a:p>
            <a:pPr marL="0" indent="0" algn="ctr">
              <a:buNone/>
            </a:pPr>
            <a:r>
              <a:rPr lang="en-US" sz="3200" i="1" dirty="0">
                <a:solidFill>
                  <a:schemeClr val="tx1"/>
                </a:solidFill>
              </a:rPr>
              <a:t>“So then, my beloved, just as you have always obeyed, not as in my presence only, but now much more in my absence, work out your salvation with fear and trembling; for it is God who is at work in you, both to will and to work for His good pleasure.”</a:t>
            </a:r>
            <a:r>
              <a:rPr lang="en-US" sz="3200" dirty="0">
                <a:solidFill>
                  <a:schemeClr val="tx1"/>
                </a:solidFill>
              </a:rPr>
              <a:t> (Philippians 2:12-13)</a:t>
            </a:r>
          </a:p>
        </p:txBody>
      </p:sp>
    </p:spTree>
    <p:extLst>
      <p:ext uri="{BB962C8B-B14F-4D97-AF65-F5344CB8AC3E}">
        <p14:creationId xmlns:p14="http://schemas.microsoft.com/office/powerpoint/2010/main" val="23500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25506" y="1130116"/>
            <a:ext cx="8689789" cy="5211683"/>
          </a:xfrm>
        </p:spPr>
        <p:txBody>
          <a:bodyPr>
            <a:spAutoFit/>
          </a:bodyPr>
          <a:lstStyle/>
          <a:p>
            <a:pPr marL="0" indent="0" algn="ctr">
              <a:buNone/>
            </a:pPr>
            <a:r>
              <a:rPr lang="en-US" sz="2600" i="1" dirty="0">
                <a:solidFill>
                  <a:schemeClr val="tx1"/>
                </a:solidFill>
              </a:rPr>
              <a:t>“And having been made perfect, He became to all those who obey Him the source of eternal salvation …”</a:t>
            </a:r>
            <a:r>
              <a:rPr lang="en-US" sz="2600" dirty="0">
                <a:solidFill>
                  <a:schemeClr val="tx1"/>
                </a:solidFill>
              </a:rPr>
              <a:t> (Hebrews 5:9)</a:t>
            </a:r>
          </a:p>
          <a:p>
            <a:pPr marL="0" indent="0" algn="ctr">
              <a:buNone/>
            </a:pPr>
            <a:endParaRPr lang="en-US" sz="1200" i="1" dirty="0">
              <a:solidFill>
                <a:schemeClr val="tx1"/>
              </a:solidFill>
            </a:endParaRPr>
          </a:p>
          <a:p>
            <a:pPr marL="0" indent="0" algn="ctr">
              <a:buNone/>
            </a:pPr>
            <a:r>
              <a:rPr lang="en-US" sz="2600" i="1" dirty="0">
                <a:solidFill>
                  <a:schemeClr val="tx1"/>
                </a:solidFill>
              </a:rPr>
              <a:t>“For after all it is only just for God to repay with affliction those who afflict you, and to give relief to you who are afflicted and to us as well when the Lord Jesus will be revealed from heaven with His mighty angels in flaming fire, dealing out retribution to those who do not know God and to those who do not obey the gospel of our Lord Jesus. These will pay the penalty of eternal destruction, away from the presence of the Lord and from the glory of His power …” </a:t>
            </a:r>
            <a:r>
              <a:rPr lang="en-US" sz="2600" dirty="0">
                <a:solidFill>
                  <a:schemeClr val="tx1"/>
                </a:solidFill>
              </a:rPr>
              <a:t>(2 Thessalonians 1:6-9)</a:t>
            </a:r>
          </a:p>
          <a:p>
            <a:pPr marL="0" indent="0">
              <a:buNone/>
            </a:pPr>
            <a:endParaRPr lang="en-US" sz="1200" dirty="0">
              <a:solidFill>
                <a:schemeClr val="tx1"/>
              </a:solidFill>
            </a:endParaRPr>
          </a:p>
          <a:p>
            <a:pPr marL="0" indent="0">
              <a:buNone/>
            </a:pPr>
            <a:r>
              <a:rPr lang="en-US" sz="2800" dirty="0">
                <a:solidFill>
                  <a:schemeClr val="tx1"/>
                </a:solidFill>
              </a:rPr>
              <a:t>We cannot earn our salvation, but we must be obedient if we wish to go to Heaven. (Matthew 7:21)</a:t>
            </a:r>
          </a:p>
        </p:txBody>
      </p:sp>
    </p:spTree>
    <p:extLst>
      <p:ext uri="{BB962C8B-B14F-4D97-AF65-F5344CB8AC3E}">
        <p14:creationId xmlns:p14="http://schemas.microsoft.com/office/powerpoint/2010/main" val="13539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586815" y="24097"/>
            <a:ext cx="7886700" cy="1421928"/>
          </a:xfrm>
        </p:spPr>
        <p:txBody>
          <a:bodyPr>
            <a:spAutoFit/>
          </a:bodyPr>
          <a:lstStyle/>
          <a:p>
            <a:pPr algn="ctr"/>
            <a:r>
              <a:rPr lang="en-US" sz="4800" dirty="0">
                <a:solidFill>
                  <a:schemeClr val="tx1"/>
                </a:solidFill>
              </a:rPr>
              <a:t>THE FALSE DOCTRINE OF UNCONDITIONAL ELECTION </a:t>
            </a: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31483" y="1470121"/>
            <a:ext cx="8845176" cy="5219891"/>
          </a:xfrm>
        </p:spPr>
        <p:txBody>
          <a:bodyPr>
            <a:spAutoFit/>
          </a:bodyPr>
          <a:lstStyle/>
          <a:p>
            <a:pPr marL="0" indent="0" algn="ctr">
              <a:buNone/>
            </a:pPr>
            <a:r>
              <a:rPr lang="en-US" u="sng"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BACKGROUND</a:t>
            </a:r>
          </a:p>
          <a:p>
            <a:pPr marL="0" indent="0" algn="ctr">
              <a:buNone/>
            </a:pPr>
            <a:r>
              <a:rPr lang="en-US"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John Calvin was a French theologian who moved to Geneva, Switzerland in 1536, where he published his “Institutes of Christian Religion.”</a:t>
            </a:r>
          </a:p>
          <a:p>
            <a:pPr marL="0" indent="0" algn="ctr">
              <a:buNone/>
            </a:pPr>
            <a:endParaRPr lang="en-US" sz="12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gn="ctr">
              <a:buNone/>
            </a:pPr>
            <a:r>
              <a:rPr lang="en-US"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Calvin’s belief system reflected earlier teachings by Augustine of Hippo (354-430 AD), and later became known as Calvinism. Calvin’s theology states that due to man’s inherited sinful nature, he cannot come to God; rather, God must come to him. God has already determined (predestined) who He will save and who He will condemn, and therefore, His Son only died for the saved, otherwise known as the “elect.” The members of the “elect” cannot resist being saved, and having been chosen by God, they cannot fall away.</a:t>
            </a:r>
          </a:p>
        </p:txBody>
      </p:sp>
    </p:spTree>
    <p:extLst>
      <p:ext uri="{BB962C8B-B14F-4D97-AF65-F5344CB8AC3E}">
        <p14:creationId xmlns:p14="http://schemas.microsoft.com/office/powerpoint/2010/main" val="1841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25506" y="1130116"/>
            <a:ext cx="8689789" cy="5092676"/>
          </a:xfrm>
        </p:spPr>
        <p:txBody>
          <a:bodyPr>
            <a:spAutoFit/>
          </a:bodyPr>
          <a:lstStyle/>
          <a:p>
            <a:pPr marL="0" indent="0">
              <a:buNone/>
            </a:pPr>
            <a:r>
              <a:rPr lang="en-US" sz="2600" dirty="0">
                <a:solidFill>
                  <a:schemeClr val="tx1"/>
                </a:solidFill>
              </a:rPr>
              <a:t>Unconditional Election cannot be justified from the Scriptures. If God has predestined the elect for salvation by His sovereign choice alone, it necessitates that God has predestined the rest for condemnation in the same way. This violates the Biblical precept of God’s impartiality:</a:t>
            </a:r>
          </a:p>
          <a:p>
            <a:pPr marL="0" indent="0">
              <a:buNone/>
            </a:pPr>
            <a:endParaRPr lang="en-US" sz="1200" dirty="0">
              <a:solidFill>
                <a:schemeClr val="tx1"/>
              </a:solidFill>
            </a:endParaRPr>
          </a:p>
          <a:p>
            <a:pPr>
              <a:buFont typeface="Wingdings" panose="05000000000000000000" pitchFamily="2" charset="2"/>
              <a:buChar char="Ø"/>
            </a:pPr>
            <a:r>
              <a:rPr lang="en-US" sz="2600" i="1" dirty="0">
                <a:solidFill>
                  <a:schemeClr val="tx1"/>
                </a:solidFill>
              </a:rPr>
              <a:t> “Opening his mouth, Peter said: “I most certainly understand now that God is not one to show partiality …” </a:t>
            </a:r>
            <a:r>
              <a:rPr lang="en-US" sz="2600" dirty="0">
                <a:solidFill>
                  <a:schemeClr val="tx1"/>
                </a:solidFill>
              </a:rPr>
              <a:t>(Acts 10:34)</a:t>
            </a:r>
          </a:p>
          <a:p>
            <a:pPr>
              <a:buFont typeface="Wingdings" panose="05000000000000000000" pitchFamily="2" charset="2"/>
              <a:buChar char="Ø"/>
            </a:pPr>
            <a:r>
              <a:rPr lang="en-US" sz="2600" i="1" dirty="0">
                <a:solidFill>
                  <a:schemeClr val="tx1"/>
                </a:solidFill>
              </a:rPr>
              <a:t> “For there is no partiality with God.” </a:t>
            </a:r>
            <a:r>
              <a:rPr lang="en-US" sz="2600" dirty="0">
                <a:solidFill>
                  <a:schemeClr val="tx1"/>
                </a:solidFill>
              </a:rPr>
              <a:t>(Romans 2:11)</a:t>
            </a:r>
          </a:p>
          <a:p>
            <a:pPr>
              <a:buFont typeface="Wingdings" panose="05000000000000000000" pitchFamily="2" charset="2"/>
              <a:buChar char="Ø"/>
            </a:pPr>
            <a:r>
              <a:rPr lang="en-US" sz="2600" i="1" dirty="0">
                <a:solidFill>
                  <a:schemeClr val="tx1"/>
                </a:solidFill>
              </a:rPr>
              <a:t> “… God shows no partiality …” </a:t>
            </a:r>
            <a:r>
              <a:rPr lang="en-US" sz="2600" dirty="0">
                <a:solidFill>
                  <a:schemeClr val="tx1"/>
                </a:solidFill>
              </a:rPr>
              <a:t>(Galatians 2:6)</a:t>
            </a:r>
          </a:p>
          <a:p>
            <a:pPr>
              <a:buFont typeface="Wingdings" panose="05000000000000000000" pitchFamily="2" charset="2"/>
              <a:buChar char="Ø"/>
            </a:pPr>
            <a:r>
              <a:rPr lang="en-US" sz="2600" i="1" dirty="0">
                <a:solidFill>
                  <a:schemeClr val="tx1"/>
                </a:solidFill>
              </a:rPr>
              <a:t> “… give up threatening, knowing that both their Master and yours is in heaven, and there is no partiality with Him.” </a:t>
            </a:r>
            <a:r>
              <a:rPr lang="en-US" sz="2600" dirty="0">
                <a:solidFill>
                  <a:schemeClr val="tx1"/>
                </a:solidFill>
              </a:rPr>
              <a:t>(Ephesians 6:9)</a:t>
            </a:r>
          </a:p>
        </p:txBody>
      </p:sp>
    </p:spTree>
    <p:extLst>
      <p:ext uri="{BB962C8B-B14F-4D97-AF65-F5344CB8AC3E}">
        <p14:creationId xmlns:p14="http://schemas.microsoft.com/office/powerpoint/2010/main" val="10118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25506" y="1130116"/>
            <a:ext cx="8689789" cy="5624104"/>
          </a:xfrm>
        </p:spPr>
        <p:txBody>
          <a:bodyPr>
            <a:spAutoFit/>
          </a:bodyPr>
          <a:lstStyle/>
          <a:p>
            <a:pPr marL="0" indent="0">
              <a:buNone/>
            </a:pPr>
            <a:r>
              <a:rPr lang="en-US" sz="2800" dirty="0">
                <a:solidFill>
                  <a:schemeClr val="tx1"/>
                </a:solidFill>
              </a:rPr>
              <a:t>Consider what Paul told the saints in Rome:</a:t>
            </a:r>
          </a:p>
          <a:p>
            <a:pPr marL="0" indent="0" algn="ctr">
              <a:buNone/>
            </a:pPr>
            <a:r>
              <a:rPr lang="en-US" sz="2800" i="1" dirty="0">
                <a:solidFill>
                  <a:schemeClr val="tx1"/>
                </a:solidFill>
              </a:rPr>
              <a:t>“But because of your stubbornness and unrepentant heart you are storing up wrath for yourself in the day of wrath and revelation of the righteous judgment of God, who will render to </a:t>
            </a:r>
            <a:r>
              <a:rPr lang="en-US" sz="2800" i="1" u="sng" dirty="0">
                <a:solidFill>
                  <a:schemeClr val="tx1"/>
                </a:solidFill>
              </a:rPr>
              <a:t>each person according to his deeds</a:t>
            </a:r>
            <a:r>
              <a:rPr lang="en-US" sz="2800" i="1" dirty="0">
                <a:solidFill>
                  <a:schemeClr val="tx1"/>
                </a:solidFill>
              </a:rPr>
              <a:t>: to those who by perseverance in doing good seek for glory and honor and immortality, eternal life; but to those who are selfishly ambitious and do not obey the truth, but obey unrighteousness, wrath and indignation. There will be tribulation and distress for every soul of man who does evil, of the Jew first and also of the Greek, but glory and honor and peace to everyone who does good, to the Jew first and also to the Greek. For there is no partiality with God.” </a:t>
            </a:r>
            <a:r>
              <a:rPr lang="en-US" sz="2800" dirty="0">
                <a:solidFill>
                  <a:schemeClr val="tx1"/>
                </a:solidFill>
              </a:rPr>
              <a:t>(Romans 2:5-11)</a:t>
            </a:r>
          </a:p>
        </p:txBody>
      </p:sp>
    </p:spTree>
    <p:extLst>
      <p:ext uri="{BB962C8B-B14F-4D97-AF65-F5344CB8AC3E}">
        <p14:creationId xmlns:p14="http://schemas.microsoft.com/office/powerpoint/2010/main" val="32826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478119" y="1130116"/>
            <a:ext cx="8104094" cy="4175502"/>
          </a:xfrm>
        </p:spPr>
        <p:txBody>
          <a:bodyPr>
            <a:spAutoFit/>
          </a:bodyPr>
          <a:lstStyle/>
          <a:p>
            <a:pPr marL="0" indent="0">
              <a:buNone/>
            </a:pPr>
            <a:r>
              <a:rPr lang="en-US" sz="2800" dirty="0">
                <a:solidFill>
                  <a:schemeClr val="tx1"/>
                </a:solidFill>
              </a:rPr>
              <a:t>In the previous passage (Romans 2:5-11), Paul clearly defines the standard by which men shall be judged; it is not God’s sovereign arbitrary choice, but on the basis of whether one was found obedient or disobedient to God. </a:t>
            </a:r>
          </a:p>
          <a:p>
            <a:pPr marL="0" indent="0">
              <a:buNone/>
            </a:pPr>
            <a:endParaRPr lang="en-US" sz="2800" dirty="0">
              <a:solidFill>
                <a:schemeClr val="tx1"/>
              </a:solidFill>
            </a:endParaRPr>
          </a:p>
          <a:p>
            <a:pPr marL="0" indent="0">
              <a:buNone/>
            </a:pPr>
            <a:r>
              <a:rPr lang="en-US" sz="2800" dirty="0">
                <a:solidFill>
                  <a:schemeClr val="tx1"/>
                </a:solidFill>
              </a:rPr>
              <a:t>It is clear, therefore, that the Holy Spirit revealed through Paul that God’s judgment of man is not based on some predetermined master list of the saved and the lost, but upon the fidelity of each individual soul.</a:t>
            </a:r>
            <a:endParaRPr lang="en-US" dirty="0">
              <a:solidFill>
                <a:schemeClr val="tx1"/>
              </a:solidFill>
            </a:endParaRPr>
          </a:p>
        </p:txBody>
      </p:sp>
    </p:spTree>
    <p:extLst>
      <p:ext uri="{BB962C8B-B14F-4D97-AF65-F5344CB8AC3E}">
        <p14:creationId xmlns:p14="http://schemas.microsoft.com/office/powerpoint/2010/main" val="39757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328706" y="1130116"/>
            <a:ext cx="8367059" cy="5655604"/>
          </a:xfrm>
        </p:spPr>
        <p:txBody>
          <a:bodyPr>
            <a:spAutoFit/>
          </a:bodyPr>
          <a:lstStyle/>
          <a:p>
            <a:pPr marL="0" indent="0">
              <a:buNone/>
            </a:pPr>
            <a:r>
              <a:rPr lang="en-US" sz="2800" dirty="0">
                <a:solidFill>
                  <a:schemeClr val="tx1"/>
                </a:solidFill>
              </a:rPr>
              <a:t>Furthermore, if God has already determined who will be saved and who will be condemned, this would even negate the need for the last Judgment, defined clearly in the following passages:</a:t>
            </a:r>
          </a:p>
          <a:p>
            <a:pPr marL="0" indent="0">
              <a:buNone/>
            </a:pPr>
            <a:endParaRPr lang="en-US" sz="2800" dirty="0">
              <a:solidFill>
                <a:schemeClr val="tx1"/>
              </a:solidFill>
            </a:endParaRPr>
          </a:p>
          <a:p>
            <a:pPr marL="0" indent="0" algn="ctr">
              <a:buNone/>
            </a:pPr>
            <a:r>
              <a:rPr lang="en-US" sz="2800" i="1" dirty="0">
                <a:solidFill>
                  <a:schemeClr val="tx1"/>
                </a:solidFill>
              </a:rPr>
              <a:t>“But I tell you that every careless word that people speak, they shall give an accounting for it in the day of judgment. For by your words you will be justified, and by your words you will be condemned.” </a:t>
            </a:r>
            <a:r>
              <a:rPr lang="en-US" sz="2800" dirty="0">
                <a:solidFill>
                  <a:schemeClr val="tx1"/>
                </a:solidFill>
              </a:rPr>
              <a:t>(Matthew 12:36-37).</a:t>
            </a:r>
          </a:p>
          <a:p>
            <a:pPr marL="0" indent="0">
              <a:buNone/>
            </a:pPr>
            <a:endParaRPr lang="en-US" sz="2800" dirty="0">
              <a:solidFill>
                <a:schemeClr val="tx1"/>
              </a:solidFill>
            </a:endParaRPr>
          </a:p>
          <a:p>
            <a:pPr marL="0" indent="0" algn="ctr">
              <a:buNone/>
            </a:pPr>
            <a:r>
              <a:rPr lang="en-US" sz="2800" i="1" dirty="0">
                <a:solidFill>
                  <a:schemeClr val="tx1"/>
                </a:solidFill>
              </a:rPr>
              <a:t>“For the Son of Man is going to come in the glory of His Father with His angels, and will then repay every man according to his deeds.” </a:t>
            </a:r>
            <a:r>
              <a:rPr lang="en-US" sz="2800" dirty="0">
                <a:solidFill>
                  <a:schemeClr val="tx1"/>
                </a:solidFill>
              </a:rPr>
              <a:t>(Matthew 16:27)</a:t>
            </a:r>
          </a:p>
        </p:txBody>
      </p:sp>
    </p:spTree>
    <p:extLst>
      <p:ext uri="{BB962C8B-B14F-4D97-AF65-F5344CB8AC3E}">
        <p14:creationId xmlns:p14="http://schemas.microsoft.com/office/powerpoint/2010/main" val="3399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6" y="1130116"/>
            <a:ext cx="8468659" cy="5338897"/>
          </a:xfrm>
        </p:spPr>
        <p:txBody>
          <a:bodyPr>
            <a:spAutoFit/>
          </a:bodyPr>
          <a:lstStyle/>
          <a:p>
            <a:pPr marL="0" indent="0" algn="ctr">
              <a:buNone/>
            </a:pPr>
            <a:r>
              <a:rPr lang="en-US" sz="3200" i="1" dirty="0">
                <a:solidFill>
                  <a:schemeClr val="tx1"/>
                </a:solidFill>
              </a:rPr>
              <a:t>“For we must all appear before the judgment seat of Christ, so that each one may be recompensed for his deeds in the body, according to what he has done, whether good or bad.” </a:t>
            </a:r>
            <a:r>
              <a:rPr lang="en-US" sz="3200" dirty="0">
                <a:solidFill>
                  <a:schemeClr val="tx1"/>
                </a:solidFill>
              </a:rPr>
              <a:t>(2 Corinthians 5:10)</a:t>
            </a:r>
            <a:endParaRPr lang="en-US" sz="3200" i="1" dirty="0">
              <a:solidFill>
                <a:schemeClr val="tx1"/>
              </a:solidFill>
            </a:endParaRPr>
          </a:p>
          <a:p>
            <a:pPr marL="0" indent="0" algn="ctr">
              <a:buNone/>
            </a:pPr>
            <a:endParaRPr lang="en-US" sz="1200" i="1" dirty="0">
              <a:solidFill>
                <a:schemeClr val="tx1"/>
              </a:solidFill>
            </a:endParaRPr>
          </a:p>
          <a:p>
            <a:pPr marL="0" indent="0" algn="ctr">
              <a:buNone/>
            </a:pPr>
            <a:r>
              <a:rPr lang="en-US" sz="3200" i="1" dirty="0">
                <a:solidFill>
                  <a:schemeClr val="tx1"/>
                </a:solidFill>
              </a:rPr>
              <a:t>“Therefore having overlooked the times of ignorance, God is now declaring to men that all people everywhere should repent, because He has fixed a day in which He will judge the world in righteousness through a Man whom He has appointed, having furnished proof to all men by raising Him from the dead.” </a:t>
            </a:r>
            <a:r>
              <a:rPr lang="en-US" sz="3200" dirty="0">
                <a:solidFill>
                  <a:schemeClr val="tx1"/>
                </a:solidFill>
              </a:rPr>
              <a:t>(Acts 17:30-31)</a:t>
            </a:r>
          </a:p>
        </p:txBody>
      </p:sp>
    </p:spTree>
    <p:extLst>
      <p:ext uri="{BB962C8B-B14F-4D97-AF65-F5344CB8AC3E}">
        <p14:creationId xmlns:p14="http://schemas.microsoft.com/office/powerpoint/2010/main" val="29297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6" y="1130116"/>
            <a:ext cx="8468659" cy="4524315"/>
          </a:xfrm>
        </p:spPr>
        <p:txBody>
          <a:bodyPr>
            <a:spAutoFit/>
          </a:bodyPr>
          <a:lstStyle/>
          <a:p>
            <a:pPr marL="0" indent="0" algn="ctr">
              <a:buNone/>
            </a:pPr>
            <a:r>
              <a:rPr lang="en-US" sz="3200" i="1" dirty="0">
                <a:solidFill>
                  <a:schemeClr val="tx1"/>
                </a:solidFill>
              </a:rPr>
              <a:t>“And I saw the dead, the great and the small, standing before the throne, and books were opened; and another book was opened, which is the book of life; and the dead were judged from the things which were written in the books, according to their deeds. And the sea gave up the dead which were in it, and death and Hades gave up the dead which were in them; and they were judged, every one of them according to their deeds.” </a:t>
            </a:r>
            <a:br>
              <a:rPr lang="en-US" sz="3200" i="1" dirty="0">
                <a:solidFill>
                  <a:schemeClr val="tx1"/>
                </a:solidFill>
              </a:rPr>
            </a:br>
            <a:r>
              <a:rPr lang="en-US" sz="3200" dirty="0">
                <a:solidFill>
                  <a:schemeClr val="tx1"/>
                </a:solidFill>
              </a:rPr>
              <a:t>(Revelation 20:12-13)</a:t>
            </a:r>
          </a:p>
        </p:txBody>
      </p:sp>
    </p:spTree>
    <p:extLst>
      <p:ext uri="{BB962C8B-B14F-4D97-AF65-F5344CB8AC3E}">
        <p14:creationId xmlns:p14="http://schemas.microsoft.com/office/powerpoint/2010/main" val="15468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ea typeface="+mj-ea"/>
                <a:cs typeface="+mj-cs"/>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6" y="1130116"/>
            <a:ext cx="8468659" cy="4867999"/>
          </a:xfrm>
        </p:spPr>
        <p:txBody>
          <a:bodyPr>
            <a:spAutoFit/>
          </a:bodyPr>
          <a:lstStyle/>
          <a:p>
            <a:pPr marL="0" indent="0">
              <a:buNone/>
            </a:pPr>
            <a:r>
              <a:rPr lang="en-US" sz="3000" dirty="0">
                <a:solidFill>
                  <a:schemeClr val="tx1"/>
                </a:solidFill>
              </a:rPr>
              <a:t>The Judgment is spoken of as a real event, wherein every man will be judged on the basis of his deeds in this life and his relationship with Christ. Why would this event be written about in scripture if God had already determined its outcome?</a:t>
            </a:r>
          </a:p>
          <a:p>
            <a:pPr marL="0" indent="0">
              <a:buNone/>
            </a:pPr>
            <a:endParaRPr lang="en-US" sz="3000" dirty="0">
              <a:solidFill>
                <a:schemeClr val="tx1"/>
              </a:solidFill>
            </a:endParaRPr>
          </a:p>
          <a:p>
            <a:pPr marL="0" indent="0">
              <a:buNone/>
            </a:pPr>
            <a:r>
              <a:rPr lang="en-US" sz="3000" dirty="0">
                <a:solidFill>
                  <a:schemeClr val="tx1"/>
                </a:solidFill>
              </a:rPr>
              <a:t>God’s omnipotence and sovereignty does not demand that God function in any given way. Instead, He reveals for our benefit part of His nature so that we can serve Him. That nature is not the unfair tyrannical God presented in Calvinist theology.</a:t>
            </a:r>
          </a:p>
        </p:txBody>
      </p:sp>
    </p:spTree>
    <p:extLst>
      <p:ext uri="{BB962C8B-B14F-4D97-AF65-F5344CB8AC3E}">
        <p14:creationId xmlns:p14="http://schemas.microsoft.com/office/powerpoint/2010/main" val="90769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6" y="1082981"/>
            <a:ext cx="8624663" cy="5757474"/>
          </a:xfrm>
        </p:spPr>
        <p:txBody>
          <a:bodyPr wrap="square">
            <a:spAutoFit/>
          </a:bodyPr>
          <a:lstStyle/>
          <a:p>
            <a:pPr marL="0" indent="0">
              <a:buNone/>
            </a:pPr>
            <a:r>
              <a:rPr lang="en-US" sz="2800" dirty="0">
                <a:solidFill>
                  <a:schemeClr val="tx1"/>
                </a:solidFill>
              </a:rPr>
              <a:t>God calls all men and women through the Gospel, and it is up to each soul to choose to serve Him or not, and to reap the rewards or consequences.</a:t>
            </a:r>
          </a:p>
          <a:p>
            <a:pPr marL="0" indent="0">
              <a:buNone/>
            </a:pPr>
            <a:endParaRPr lang="en-US" sz="2800" dirty="0">
              <a:solidFill>
                <a:schemeClr val="tx1"/>
              </a:solidFill>
            </a:endParaRPr>
          </a:p>
          <a:p>
            <a:pPr marL="0" indent="0" algn="ctr">
              <a:buNone/>
            </a:pPr>
            <a:r>
              <a:rPr lang="en-US" sz="2800" i="1" dirty="0">
                <a:solidFill>
                  <a:schemeClr val="tx1"/>
                </a:solidFill>
              </a:rPr>
              <a:t>“It was for this He called you through our gospel, that you may gain the glory of our Lord Jesus Christ.”</a:t>
            </a:r>
            <a:br>
              <a:rPr lang="en-US" sz="2800" dirty="0">
                <a:solidFill>
                  <a:schemeClr val="tx1"/>
                </a:solidFill>
              </a:rPr>
            </a:br>
            <a:r>
              <a:rPr lang="en-US" sz="2800" dirty="0">
                <a:solidFill>
                  <a:schemeClr val="tx1"/>
                </a:solidFill>
              </a:rPr>
              <a:t>(2 Thessalonians 2:14)</a:t>
            </a:r>
          </a:p>
          <a:p>
            <a:pPr marL="0" indent="0">
              <a:buNone/>
            </a:pPr>
            <a:endParaRPr lang="en-US" sz="2800" dirty="0">
              <a:solidFill>
                <a:schemeClr val="tx1"/>
              </a:solidFill>
            </a:endParaRPr>
          </a:p>
          <a:p>
            <a:pPr marL="0" indent="0">
              <a:buNone/>
            </a:pPr>
            <a:r>
              <a:rPr lang="en-US" sz="2800" i="1" dirty="0">
                <a:solidFill>
                  <a:schemeClr val="tx1"/>
                </a:solidFill>
              </a:rPr>
              <a:t>“For I am not ashamed of the gospel, for it is the power of God for salvation to everyone who believes, to the Jew first and also to the Greek.” </a:t>
            </a:r>
            <a:r>
              <a:rPr lang="en-US" sz="2800" dirty="0">
                <a:solidFill>
                  <a:schemeClr val="tx1"/>
                </a:solidFill>
              </a:rPr>
              <a:t>(Romans 1:16) </a:t>
            </a:r>
          </a:p>
          <a:p>
            <a:pPr marL="0" indent="0" algn="ctr">
              <a:buNone/>
            </a:pPr>
            <a:r>
              <a:rPr lang="en-US" sz="2800" dirty="0">
                <a:solidFill>
                  <a:schemeClr val="tx1"/>
                </a:solidFill>
              </a:rPr>
              <a:t>(See also Romans 6:17-23; 10:14-17; 2 Thessalonians 1:6-9; 1 Timothy 2:4)</a:t>
            </a:r>
          </a:p>
        </p:txBody>
      </p:sp>
    </p:spTree>
    <p:extLst>
      <p:ext uri="{BB962C8B-B14F-4D97-AF65-F5344CB8AC3E}">
        <p14:creationId xmlns:p14="http://schemas.microsoft.com/office/powerpoint/2010/main" val="15326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324992"/>
            <a:ext cx="8904941"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227106" y="1130116"/>
            <a:ext cx="8468659" cy="5402505"/>
          </a:xfrm>
        </p:spPr>
        <p:txBody>
          <a:bodyPr>
            <a:spAutoFit/>
          </a:bodyPr>
          <a:lstStyle/>
          <a:p>
            <a:pPr marL="0" indent="0">
              <a:buNone/>
            </a:pPr>
            <a:r>
              <a:rPr lang="en-US" sz="2800" dirty="0">
                <a:solidFill>
                  <a:schemeClr val="tx1"/>
                </a:solidFill>
              </a:rPr>
              <a:t>It can be determined with certainty that the doctrine of unconditional election of each saint is not established in the scriptures, for God now allows all men to come to Him.</a:t>
            </a:r>
          </a:p>
          <a:p>
            <a:pPr marL="0" indent="0" algn="ctr">
              <a:buNone/>
            </a:pPr>
            <a:r>
              <a:rPr lang="en-US" sz="4400" i="1" dirty="0">
                <a:solidFill>
                  <a:schemeClr val="tx1"/>
                </a:solidFill>
              </a:rPr>
              <a:t>“Opening his mouth, Peter said: ‘I most certainly understand now that God is not one to show partiality, but in every nation the man who fears Him and does what is right is welcome to Him.’” </a:t>
            </a:r>
            <a:r>
              <a:rPr lang="en-US" sz="4400" dirty="0">
                <a:solidFill>
                  <a:schemeClr val="tx1"/>
                </a:solidFill>
              </a:rPr>
              <a:t>(Acts 10:34-35)</a:t>
            </a:r>
          </a:p>
        </p:txBody>
      </p:sp>
    </p:spTree>
    <p:extLst>
      <p:ext uri="{BB962C8B-B14F-4D97-AF65-F5344CB8AC3E}">
        <p14:creationId xmlns:p14="http://schemas.microsoft.com/office/powerpoint/2010/main" val="39353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144892"/>
            <a:ext cx="8904941" cy="535531"/>
          </a:xfrm>
        </p:spPr>
        <p:txBody>
          <a:bodyPr>
            <a:spAutoFit/>
          </a:bodyPr>
          <a:lstStyle/>
          <a:p>
            <a:pPr algn="ctr"/>
            <a:r>
              <a:rPr kumimoji="0" lang="en-US" sz="3200" b="1" i="0" u="none" strike="noStrike" kern="1200" cap="none" spc="0" normalizeH="0" baseline="0" noProof="0" dirty="0">
                <a:ln>
                  <a:noFill/>
                </a:ln>
                <a:solidFill>
                  <a:schemeClr val="tx1"/>
                </a:solidFill>
                <a:effectLst/>
                <a:uLnTx/>
                <a:uFillTx/>
                <a:latin typeface="Corbel" panose="020B0503020204020204"/>
              </a:rPr>
              <a:t>HOW TO OBEY THE GOSPEL OF JESUS CHRIST</a:t>
            </a:r>
            <a:endParaRPr lang="en-US" sz="3200"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65741" y="1117599"/>
            <a:ext cx="9024471" cy="5170646"/>
          </a:xfrm>
        </p:spPr>
        <p:txBody>
          <a:bodyPr>
            <a:spAutoFit/>
          </a:bodyPr>
          <a:lstStyle/>
          <a:p>
            <a:pPr marL="0" indent="0">
              <a:buNone/>
            </a:pPr>
            <a:r>
              <a:rPr lang="en-US" sz="2800" dirty="0">
                <a:solidFill>
                  <a:schemeClr val="tx1"/>
                </a:solidFill>
              </a:rPr>
              <a:t>Hear the word </a:t>
            </a:r>
            <a:r>
              <a:rPr lang="en-US" dirty="0">
                <a:solidFill>
                  <a:schemeClr val="tx1"/>
                </a:solidFill>
              </a:rPr>
              <a:t>(2 Thessalonians 2:14-15; James 1:21)</a:t>
            </a:r>
            <a:br>
              <a:rPr lang="en-US" dirty="0">
                <a:solidFill>
                  <a:schemeClr val="tx1"/>
                </a:solidFill>
              </a:rPr>
            </a:br>
            <a:endParaRPr lang="en-US" dirty="0">
              <a:solidFill>
                <a:schemeClr val="tx1"/>
              </a:solidFill>
            </a:endParaRPr>
          </a:p>
          <a:p>
            <a:pPr marL="0" indent="0">
              <a:buNone/>
            </a:pPr>
            <a:r>
              <a:rPr lang="en-US" sz="2800" dirty="0">
                <a:solidFill>
                  <a:schemeClr val="tx1"/>
                </a:solidFill>
              </a:rPr>
              <a:t>Believe the gospel </a:t>
            </a:r>
            <a:r>
              <a:rPr lang="en-US" dirty="0">
                <a:solidFill>
                  <a:schemeClr val="tx1"/>
                </a:solidFill>
              </a:rPr>
              <a:t>(Hebrews 11:6; John 8:24)</a:t>
            </a:r>
          </a:p>
          <a:p>
            <a:pPr marL="0" indent="0">
              <a:buNone/>
            </a:pPr>
            <a:endParaRPr lang="en-US" sz="2800" dirty="0">
              <a:solidFill>
                <a:schemeClr val="tx1"/>
              </a:solidFill>
            </a:endParaRPr>
          </a:p>
          <a:p>
            <a:pPr marL="0" indent="0">
              <a:buNone/>
            </a:pPr>
            <a:r>
              <a:rPr lang="en-US" sz="2800" dirty="0">
                <a:solidFill>
                  <a:schemeClr val="tx1"/>
                </a:solidFill>
              </a:rPr>
              <a:t>Repent of sins </a:t>
            </a:r>
            <a:r>
              <a:rPr lang="en-US" dirty="0">
                <a:solidFill>
                  <a:schemeClr val="tx1"/>
                </a:solidFill>
              </a:rPr>
              <a:t>(Luke 13:3; Acts 17:30-31)</a:t>
            </a:r>
          </a:p>
          <a:p>
            <a:pPr marL="0" indent="0">
              <a:buNone/>
            </a:pPr>
            <a:endParaRPr lang="en-US" dirty="0">
              <a:solidFill>
                <a:schemeClr val="tx1"/>
              </a:solidFill>
            </a:endParaRPr>
          </a:p>
          <a:p>
            <a:pPr marL="0" indent="0">
              <a:buNone/>
            </a:pPr>
            <a:r>
              <a:rPr lang="en-US" sz="2800" dirty="0">
                <a:solidFill>
                  <a:schemeClr val="tx1"/>
                </a:solidFill>
              </a:rPr>
              <a:t>Confess Jesus Christ </a:t>
            </a:r>
            <a:r>
              <a:rPr lang="en-US" dirty="0">
                <a:solidFill>
                  <a:schemeClr val="tx1"/>
                </a:solidFill>
              </a:rPr>
              <a:t>(Romans 10:10; Matthew 10:32-33)</a:t>
            </a:r>
          </a:p>
          <a:p>
            <a:pPr marL="0" indent="0">
              <a:buNone/>
            </a:pPr>
            <a:endParaRPr lang="en-US" sz="2800" dirty="0">
              <a:solidFill>
                <a:schemeClr val="tx1"/>
              </a:solidFill>
            </a:endParaRPr>
          </a:p>
          <a:p>
            <a:pPr marL="0" indent="0">
              <a:buNone/>
            </a:pPr>
            <a:r>
              <a:rPr lang="en-US" sz="2800" dirty="0">
                <a:solidFill>
                  <a:schemeClr val="tx1"/>
                </a:solidFill>
              </a:rPr>
              <a:t>Be Baptized </a:t>
            </a:r>
            <a:r>
              <a:rPr lang="en-US" dirty="0">
                <a:solidFill>
                  <a:schemeClr val="tx1"/>
                </a:solidFill>
              </a:rPr>
              <a:t>(Galatians 3:26-27; Romans 6:3-4; Mark 16:16; Acts 2:38)</a:t>
            </a:r>
          </a:p>
          <a:p>
            <a:pPr marL="0" indent="0">
              <a:buNone/>
            </a:pPr>
            <a:endParaRPr lang="en-US" sz="2800" dirty="0">
              <a:solidFill>
                <a:schemeClr val="tx1"/>
              </a:solidFill>
            </a:endParaRPr>
          </a:p>
          <a:p>
            <a:pPr marL="0" indent="0">
              <a:buNone/>
            </a:pPr>
            <a:r>
              <a:rPr lang="en-US" sz="2800" dirty="0">
                <a:solidFill>
                  <a:schemeClr val="tx1"/>
                </a:solidFill>
              </a:rPr>
              <a:t>Remain Obedient </a:t>
            </a:r>
            <a:r>
              <a:rPr lang="en-US" dirty="0">
                <a:solidFill>
                  <a:schemeClr val="tx1"/>
                </a:solidFill>
              </a:rPr>
              <a:t>(Matthew 7:21; Revelation 2:10; Hebrews 3:12)</a:t>
            </a:r>
          </a:p>
        </p:txBody>
      </p:sp>
    </p:spTree>
    <p:extLst>
      <p:ext uri="{BB962C8B-B14F-4D97-AF65-F5344CB8AC3E}">
        <p14:creationId xmlns:p14="http://schemas.microsoft.com/office/powerpoint/2010/main" val="33677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25506" y="289133"/>
            <a:ext cx="9018494" cy="480131"/>
          </a:xfrm>
        </p:spPr>
        <p:txBody>
          <a:bodyPr>
            <a:spAutoFit/>
          </a:bodyPr>
          <a:lstStyle/>
          <a:p>
            <a:pPr algn="ctr"/>
            <a:r>
              <a:rPr lang="en-US" sz="2800" b="1" dirty="0">
                <a:solidFill>
                  <a:schemeClr val="tx1"/>
                </a:solidFill>
              </a:rPr>
              <a:t>THE FALSE DOCTRINE OF UNCONDITIONAL ELECTION </a:t>
            </a: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85270" y="1161170"/>
            <a:ext cx="8689789" cy="4253472"/>
          </a:xfrm>
        </p:spPr>
        <p:txBody>
          <a:bodyPr>
            <a:spAutoFit/>
          </a:bodyPr>
          <a:lstStyle/>
          <a:p>
            <a:pPr marL="0" indent="0">
              <a:buNone/>
            </a:pPr>
            <a:r>
              <a:rPr lang="en-US" sz="3200" dirty="0">
                <a:solidFill>
                  <a:schemeClr val="tx1"/>
                </a:solidFill>
              </a:rPr>
              <a:t>Calvin’s concept of predestination and election is summarized in the acrostic </a:t>
            </a:r>
            <a:r>
              <a:rPr lang="en-US" sz="3200" b="1" dirty="0">
                <a:solidFill>
                  <a:schemeClr val="tx1"/>
                </a:solidFill>
              </a:rPr>
              <a:t>TULIP</a:t>
            </a:r>
            <a:r>
              <a:rPr lang="en-US" sz="3200" dirty="0">
                <a:solidFill>
                  <a:schemeClr val="tx1"/>
                </a:solidFill>
              </a:rPr>
              <a:t>:</a:t>
            </a:r>
          </a:p>
          <a:p>
            <a:pPr marL="0" indent="0">
              <a:buNone/>
            </a:pPr>
            <a:r>
              <a:rPr lang="en-US" sz="3200" dirty="0">
                <a:solidFill>
                  <a:schemeClr val="tx1"/>
                </a:solidFill>
              </a:rPr>
              <a:t> </a:t>
            </a:r>
          </a:p>
          <a:p>
            <a:pPr marL="0" indent="0">
              <a:buNone/>
            </a:pPr>
            <a:r>
              <a:rPr lang="en-US" sz="3200" dirty="0">
                <a:solidFill>
                  <a:schemeClr val="tx1"/>
                </a:solidFill>
              </a:rPr>
              <a:t>				</a:t>
            </a:r>
            <a:r>
              <a:rPr lang="en-US" sz="3200" b="1" dirty="0">
                <a:solidFill>
                  <a:schemeClr val="tx1"/>
                </a:solidFill>
              </a:rPr>
              <a:t>T</a:t>
            </a:r>
            <a:r>
              <a:rPr lang="en-US" sz="3200" dirty="0">
                <a:solidFill>
                  <a:schemeClr val="tx1"/>
                </a:solidFill>
              </a:rPr>
              <a:t>otal Depravity</a:t>
            </a:r>
          </a:p>
          <a:p>
            <a:pPr marL="0" indent="0">
              <a:buNone/>
            </a:pPr>
            <a:r>
              <a:rPr lang="en-US" sz="3200" dirty="0">
                <a:solidFill>
                  <a:schemeClr val="tx1"/>
                </a:solidFill>
              </a:rPr>
              <a:t>				</a:t>
            </a:r>
            <a:r>
              <a:rPr lang="en-US" sz="3200" b="1" dirty="0">
                <a:solidFill>
                  <a:schemeClr val="tx1"/>
                </a:solidFill>
              </a:rPr>
              <a:t>U</a:t>
            </a:r>
            <a:r>
              <a:rPr lang="en-US" sz="3200" dirty="0">
                <a:solidFill>
                  <a:schemeClr val="tx1"/>
                </a:solidFill>
              </a:rPr>
              <a:t>nconditional Election</a:t>
            </a:r>
          </a:p>
          <a:p>
            <a:pPr marL="0" indent="0">
              <a:buNone/>
            </a:pPr>
            <a:r>
              <a:rPr lang="en-US" sz="3200" dirty="0">
                <a:solidFill>
                  <a:schemeClr val="tx1"/>
                </a:solidFill>
              </a:rPr>
              <a:t>				</a:t>
            </a:r>
            <a:r>
              <a:rPr lang="en-US" sz="3200" b="1" dirty="0">
                <a:solidFill>
                  <a:schemeClr val="tx1"/>
                </a:solidFill>
              </a:rPr>
              <a:t>L</a:t>
            </a:r>
            <a:r>
              <a:rPr lang="en-US" sz="3200" dirty="0">
                <a:solidFill>
                  <a:schemeClr val="tx1"/>
                </a:solidFill>
              </a:rPr>
              <a:t>imited Atonement</a:t>
            </a:r>
          </a:p>
          <a:p>
            <a:pPr marL="0" indent="0">
              <a:buNone/>
            </a:pPr>
            <a:r>
              <a:rPr lang="en-US" sz="3200" dirty="0">
                <a:solidFill>
                  <a:schemeClr val="tx1"/>
                </a:solidFill>
              </a:rPr>
              <a:t>				</a:t>
            </a:r>
            <a:r>
              <a:rPr lang="en-US" sz="3200" b="1" dirty="0">
                <a:solidFill>
                  <a:schemeClr val="tx1"/>
                </a:solidFill>
              </a:rPr>
              <a:t>I</a:t>
            </a:r>
            <a:r>
              <a:rPr lang="en-US" sz="3200" dirty="0">
                <a:solidFill>
                  <a:schemeClr val="tx1"/>
                </a:solidFill>
              </a:rPr>
              <a:t>rresistible Grace</a:t>
            </a:r>
          </a:p>
          <a:p>
            <a:pPr marL="0" indent="0">
              <a:buNone/>
            </a:pPr>
            <a:r>
              <a:rPr lang="en-US" sz="3200" dirty="0">
                <a:solidFill>
                  <a:schemeClr val="tx1"/>
                </a:solidFill>
              </a:rPr>
              <a:t>				</a:t>
            </a:r>
            <a:r>
              <a:rPr lang="en-US" sz="3200" b="1" dirty="0">
                <a:solidFill>
                  <a:schemeClr val="tx1"/>
                </a:solidFill>
              </a:rPr>
              <a:t>P</a:t>
            </a:r>
            <a:r>
              <a:rPr lang="en-US" sz="3200" dirty="0">
                <a:solidFill>
                  <a:schemeClr val="tx1"/>
                </a:solidFill>
              </a:rPr>
              <a:t>erseverance of the Saints</a:t>
            </a:r>
          </a:p>
        </p:txBody>
      </p:sp>
    </p:spTree>
    <p:extLst>
      <p:ext uri="{BB962C8B-B14F-4D97-AF65-F5344CB8AC3E}">
        <p14:creationId xmlns:p14="http://schemas.microsoft.com/office/powerpoint/2010/main" val="35497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101600" y="330968"/>
            <a:ext cx="8887012"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364565" y="1573546"/>
            <a:ext cx="8373035" cy="3843103"/>
          </a:xfrm>
        </p:spPr>
        <p:txBody>
          <a:bodyPr>
            <a:spAutoFit/>
          </a:bodyPr>
          <a:lstStyle/>
          <a:p>
            <a:pPr marL="0" indent="0">
              <a:buNone/>
            </a:pPr>
            <a:r>
              <a:rPr lang="en-US" sz="3200" dirty="0">
                <a:solidFill>
                  <a:schemeClr val="tx1"/>
                </a:solidFill>
              </a:rPr>
              <a:t>Our focus in this study is on the doctrine of Unconditional Election (the </a:t>
            </a:r>
            <a:r>
              <a:rPr lang="en-US" sz="3200" b="1" dirty="0">
                <a:solidFill>
                  <a:schemeClr val="tx1"/>
                </a:solidFill>
              </a:rPr>
              <a:t>U</a:t>
            </a:r>
            <a:r>
              <a:rPr lang="en-US" sz="3200" dirty="0">
                <a:solidFill>
                  <a:schemeClr val="tx1"/>
                </a:solidFill>
              </a:rPr>
              <a:t> in the TULIP acrostic), the belief that God has already elected (or predestined) whom He desires to be saved, and predestined those who will be condemned. </a:t>
            </a:r>
          </a:p>
          <a:p>
            <a:pPr marL="0" indent="0">
              <a:buNone/>
            </a:pPr>
            <a:endParaRPr lang="en-US" sz="3200" dirty="0">
              <a:solidFill>
                <a:schemeClr val="tx1"/>
              </a:solidFill>
            </a:endParaRPr>
          </a:p>
          <a:p>
            <a:pPr marL="0" indent="0">
              <a:buNone/>
            </a:pPr>
            <a:r>
              <a:rPr lang="en-US" sz="3200" dirty="0">
                <a:solidFill>
                  <a:schemeClr val="tx1"/>
                </a:solidFill>
              </a:rPr>
              <a:t>Let us examine several Bible verses commonly used by Calvinists to justify this belief.</a:t>
            </a:r>
          </a:p>
        </p:txBody>
      </p:sp>
    </p:spTree>
    <p:extLst>
      <p:ext uri="{BB962C8B-B14F-4D97-AF65-F5344CB8AC3E}">
        <p14:creationId xmlns:p14="http://schemas.microsoft.com/office/powerpoint/2010/main" val="20790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65740" y="316027"/>
            <a:ext cx="9000565"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185270" y="1573546"/>
            <a:ext cx="8689789" cy="4491486"/>
          </a:xfrm>
        </p:spPr>
        <p:txBody>
          <a:bodyPr>
            <a:spAutoFit/>
          </a:bodyPr>
          <a:lstStyle/>
          <a:p>
            <a:pPr marL="0" indent="0">
              <a:buNone/>
            </a:pPr>
            <a:r>
              <a:rPr lang="en-US" sz="3200" dirty="0">
                <a:solidFill>
                  <a:schemeClr val="tx1"/>
                </a:solidFill>
              </a:rPr>
              <a:t>Supposed proof texts:</a:t>
            </a:r>
          </a:p>
          <a:p>
            <a:pPr marL="0" indent="0" algn="ctr">
              <a:buNone/>
            </a:pPr>
            <a:endParaRPr lang="en-US" sz="3200" dirty="0">
              <a:solidFill>
                <a:schemeClr val="tx1"/>
              </a:solidFill>
            </a:endParaRPr>
          </a:p>
          <a:p>
            <a:pPr marL="0" indent="0" algn="ctr">
              <a:buNone/>
            </a:pPr>
            <a:r>
              <a:rPr lang="en-US" sz="3200" i="1" dirty="0">
                <a:solidFill>
                  <a:schemeClr val="tx1"/>
                </a:solidFill>
              </a:rPr>
              <a:t>“For He says to Moses, ‘I will have mercy on whom I have mercy, and I will have compassion on whom I have compassion.’” </a:t>
            </a:r>
            <a:r>
              <a:rPr lang="en-US" sz="3200" dirty="0">
                <a:solidFill>
                  <a:schemeClr val="tx1"/>
                </a:solidFill>
              </a:rPr>
              <a:t>(Romans 9:15)</a:t>
            </a:r>
          </a:p>
          <a:p>
            <a:pPr marL="0" indent="0" algn="ctr">
              <a:buNone/>
            </a:pPr>
            <a:endParaRPr lang="en-US" sz="3200" dirty="0">
              <a:solidFill>
                <a:schemeClr val="tx1"/>
              </a:solidFill>
            </a:endParaRPr>
          </a:p>
          <a:p>
            <a:pPr marL="0" indent="0" algn="ctr">
              <a:buNone/>
            </a:pPr>
            <a:r>
              <a:rPr lang="en-US" sz="3200" i="1" dirty="0">
                <a:solidFill>
                  <a:schemeClr val="tx1"/>
                </a:solidFill>
              </a:rPr>
              <a:t>“Or does not the potter have a right over the clay, to make from the same lump one vessel for honorable use and another for common use?” </a:t>
            </a:r>
            <a:r>
              <a:rPr lang="en-US" sz="3200" dirty="0">
                <a:solidFill>
                  <a:schemeClr val="tx1"/>
                </a:solidFill>
              </a:rPr>
              <a:t>(Romans 9:21)</a:t>
            </a:r>
          </a:p>
        </p:txBody>
      </p:sp>
    </p:spTree>
    <p:extLst>
      <p:ext uri="{BB962C8B-B14F-4D97-AF65-F5344CB8AC3E}">
        <p14:creationId xmlns:p14="http://schemas.microsoft.com/office/powerpoint/2010/main" val="572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5978"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65740" y="316027"/>
            <a:ext cx="9000565"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460189" y="1442093"/>
            <a:ext cx="8283388" cy="3843103"/>
          </a:xfrm>
        </p:spPr>
        <p:txBody>
          <a:bodyPr>
            <a:spAutoFit/>
          </a:bodyPr>
          <a:lstStyle/>
          <a:p>
            <a:pPr marL="0" indent="0">
              <a:buNone/>
            </a:pPr>
            <a:r>
              <a:rPr lang="en-US" sz="3200" dirty="0">
                <a:solidFill>
                  <a:schemeClr val="tx1"/>
                </a:solidFill>
              </a:rPr>
              <a:t>As we read Paul’s letter to the church in Rome, we must consider the </a:t>
            </a:r>
            <a:r>
              <a:rPr lang="en-US" sz="3200" i="1" dirty="0">
                <a:solidFill>
                  <a:schemeClr val="tx1"/>
                </a:solidFill>
              </a:rPr>
              <a:t>context</a:t>
            </a:r>
            <a:r>
              <a:rPr lang="en-US" sz="3200" dirty="0">
                <a:solidFill>
                  <a:schemeClr val="tx1"/>
                </a:solidFill>
              </a:rPr>
              <a:t> of what Paul is discussing: the Jews and the choices God made concerning them in the past (Romans 9:1-13).</a:t>
            </a:r>
          </a:p>
          <a:p>
            <a:pPr marL="0" indent="0">
              <a:buNone/>
            </a:pPr>
            <a:endParaRPr lang="en-US" sz="3200" dirty="0">
              <a:solidFill>
                <a:schemeClr val="tx1"/>
              </a:solidFill>
            </a:endParaRPr>
          </a:p>
          <a:p>
            <a:pPr marL="0" indent="0">
              <a:buNone/>
            </a:pPr>
            <a:r>
              <a:rPr lang="en-US" sz="3200" dirty="0">
                <a:solidFill>
                  <a:schemeClr val="tx1"/>
                </a:solidFill>
              </a:rPr>
              <a:t>Paul’s conclusion is that God has the right to decide </a:t>
            </a:r>
            <a:r>
              <a:rPr lang="en-US" sz="3200" u="sng" dirty="0">
                <a:solidFill>
                  <a:schemeClr val="tx1"/>
                </a:solidFill>
              </a:rPr>
              <a:t>to whom</a:t>
            </a:r>
            <a:r>
              <a:rPr lang="en-US" sz="3200" dirty="0">
                <a:solidFill>
                  <a:schemeClr val="tx1"/>
                </a:solidFill>
              </a:rPr>
              <a:t> He will open the doors of salvation. (Romans 9:14-24). </a:t>
            </a:r>
          </a:p>
        </p:txBody>
      </p:sp>
    </p:spTree>
    <p:extLst>
      <p:ext uri="{BB962C8B-B14F-4D97-AF65-F5344CB8AC3E}">
        <p14:creationId xmlns:p14="http://schemas.microsoft.com/office/powerpoint/2010/main" val="57609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65740" y="316027"/>
            <a:ext cx="9000565"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460188" y="1234702"/>
            <a:ext cx="8205695" cy="4286302"/>
          </a:xfrm>
        </p:spPr>
        <p:txBody>
          <a:bodyPr>
            <a:spAutoFit/>
          </a:bodyPr>
          <a:lstStyle/>
          <a:p>
            <a:pPr marL="0" indent="0">
              <a:buNone/>
            </a:pPr>
            <a:r>
              <a:rPr lang="en-US" sz="3200" dirty="0">
                <a:solidFill>
                  <a:schemeClr val="tx1"/>
                </a:solidFill>
              </a:rPr>
              <a:t>Paul is NOT saying here that God has already decided the identity of the saved and the lost.</a:t>
            </a:r>
          </a:p>
          <a:p>
            <a:pPr marL="0" indent="0">
              <a:buNone/>
            </a:pPr>
            <a:endParaRPr lang="en-US" sz="3200" dirty="0">
              <a:solidFill>
                <a:schemeClr val="tx1"/>
              </a:solidFill>
            </a:endParaRPr>
          </a:p>
          <a:p>
            <a:pPr marL="0" indent="0">
              <a:buNone/>
            </a:pPr>
            <a:r>
              <a:rPr lang="en-US" sz="3200" dirty="0">
                <a:solidFill>
                  <a:schemeClr val="tx1"/>
                </a:solidFill>
              </a:rPr>
              <a:t>Rather, Paul is declaring God’s ability to save and to condemn, to show mercy and to harden, and how that ability was exercised in the Old Testament. He then declares that God has now opened the doors of salvation to all, Jew and Gentile alike.</a:t>
            </a:r>
          </a:p>
        </p:txBody>
      </p:sp>
    </p:spTree>
    <p:extLst>
      <p:ext uri="{BB962C8B-B14F-4D97-AF65-F5344CB8AC3E}">
        <p14:creationId xmlns:p14="http://schemas.microsoft.com/office/powerpoint/2010/main" val="320190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0"/>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65740" y="316027"/>
            <a:ext cx="9000565"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484095" y="1592922"/>
            <a:ext cx="8181788" cy="3416320"/>
          </a:xfrm>
        </p:spPr>
        <p:txBody>
          <a:bodyPr>
            <a:spAutoFit/>
          </a:bodyPr>
          <a:lstStyle/>
          <a:p>
            <a:pPr marL="0" indent="0">
              <a:buNone/>
            </a:pPr>
            <a:r>
              <a:rPr lang="en-US" sz="3000" i="1" dirty="0">
                <a:solidFill>
                  <a:schemeClr val="tx1"/>
                </a:solidFill>
              </a:rPr>
              <a:t>“What if God, although willing to demonstrate His wrath and to make His power known, endured with much patience vessels of wrath prepared for destruction? And He did so to make known the riches of His glory upon vessels of mercy, which He prepared beforehand for glory, even us, whom He also called, not from among Jews only, but also from among Gentiles.” </a:t>
            </a:r>
            <a:r>
              <a:rPr lang="en-US" sz="3000" dirty="0">
                <a:solidFill>
                  <a:schemeClr val="tx1"/>
                </a:solidFill>
              </a:rPr>
              <a:t>(Romans 9:22-24)</a:t>
            </a:r>
          </a:p>
        </p:txBody>
      </p:sp>
    </p:spTree>
    <p:extLst>
      <p:ext uri="{BB962C8B-B14F-4D97-AF65-F5344CB8AC3E}">
        <p14:creationId xmlns:p14="http://schemas.microsoft.com/office/powerpoint/2010/main" val="33459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0" y="-11"/>
            <a:ext cx="9144000" cy="6858011"/>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title"/>
          </p:nvPr>
        </p:nvSpPr>
        <p:spPr>
          <a:xfrm>
            <a:off x="65740" y="316027"/>
            <a:ext cx="9000565" cy="480131"/>
          </a:xfrm>
        </p:spPr>
        <p:txBody>
          <a:bodyPr>
            <a:spAutoFit/>
          </a:bodyPr>
          <a:lstStyle/>
          <a:p>
            <a:pPr algn="ctr"/>
            <a:r>
              <a:rPr kumimoji="0" lang="en-US" sz="2800" b="1" i="0" u="none" strike="noStrike" kern="1200" cap="none" spc="0" normalizeH="0" baseline="0" noProof="0" dirty="0">
                <a:ln>
                  <a:noFill/>
                </a:ln>
                <a:solidFill>
                  <a:schemeClr val="tx1"/>
                </a:solidFill>
                <a:effectLst/>
                <a:uLnTx/>
                <a:uFillTx/>
                <a:latin typeface="Corbel" panose="020B0503020204020204"/>
              </a:rPr>
              <a:t>THE FALSE DOCTRINE OF UNCONDITIONAL ELECTION </a:t>
            </a:r>
            <a:endParaRPr lang="en-US" dirty="0">
              <a:solidFill>
                <a:schemeClr val="tx1"/>
              </a:solidFill>
            </a:endParaRPr>
          </a:p>
        </p:txBody>
      </p:sp>
      <p:sp>
        <p:nvSpPr>
          <p:cNvPr id="7" name="Text Placeholder 6">
            <a:extLst>
              <a:ext uri="{FF2B5EF4-FFF2-40B4-BE49-F238E27FC236}">
                <a16:creationId xmlns:a16="http://schemas.microsoft.com/office/drawing/2014/main" id="{7739F1B9-0420-93EC-F820-5605D11335A8}"/>
              </a:ext>
            </a:extLst>
          </p:cNvPr>
          <p:cNvSpPr>
            <a:spLocks noGrp="1"/>
          </p:cNvSpPr>
          <p:nvPr>
            <p:ph type="body" sz="half" idx="4294967295"/>
          </p:nvPr>
        </p:nvSpPr>
        <p:spPr>
          <a:xfrm>
            <a:off x="376518" y="1033930"/>
            <a:ext cx="8256492" cy="5172698"/>
          </a:xfrm>
        </p:spPr>
        <p:txBody>
          <a:bodyPr>
            <a:spAutoFit/>
          </a:bodyPr>
          <a:lstStyle/>
          <a:p>
            <a:pPr marL="0" indent="0">
              <a:buNone/>
            </a:pPr>
            <a:r>
              <a:rPr lang="en-US" sz="3200" i="1" dirty="0">
                <a:solidFill>
                  <a:schemeClr val="tx1"/>
                </a:solidFill>
              </a:rPr>
              <a:t>“As He says also in Hosea, ‘I will call those who were not My people, “My people,” and her who was not beloved, “beloved.” And it shall be that in the place where it was said to them, “you are not My people,” there they shall be called sons of the living God.’” </a:t>
            </a:r>
            <a:r>
              <a:rPr lang="en-US" sz="3200" dirty="0">
                <a:solidFill>
                  <a:schemeClr val="tx1"/>
                </a:solidFill>
              </a:rPr>
              <a:t>(Romans 9:25-26)</a:t>
            </a:r>
          </a:p>
          <a:p>
            <a:pPr marL="0" indent="0">
              <a:buNone/>
            </a:pPr>
            <a:endParaRPr lang="en-US" sz="3200" dirty="0">
              <a:solidFill>
                <a:schemeClr val="tx1"/>
              </a:solidFill>
            </a:endParaRPr>
          </a:p>
          <a:p>
            <a:pPr marL="0" indent="0">
              <a:buNone/>
            </a:pPr>
            <a:r>
              <a:rPr lang="en-US" sz="3200" dirty="0">
                <a:solidFill>
                  <a:schemeClr val="tx1"/>
                </a:solidFill>
              </a:rPr>
              <a:t>God has declared that all men – not only Jews – may come to Him now for salvation. This is what Paul says in Romans 9:1-33, not that God has already determined exactly who will be saved.</a:t>
            </a:r>
          </a:p>
        </p:txBody>
      </p:sp>
    </p:spTree>
    <p:extLst>
      <p:ext uri="{BB962C8B-B14F-4D97-AF65-F5344CB8AC3E}">
        <p14:creationId xmlns:p14="http://schemas.microsoft.com/office/powerpoint/2010/main" val="1563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1163</TotalTime>
  <Words>2981</Words>
  <Application>Microsoft Office PowerPoint</Application>
  <PresentationFormat>On-screen Show (4:3)</PresentationFormat>
  <Paragraphs>143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Tahoma</vt:lpstr>
      <vt:lpstr>Verdana</vt:lpstr>
      <vt:lpstr>Wingdings</vt:lpstr>
      <vt:lpstr>Depth</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THE FALSE DOCTRINE OF UNCONDITIONAL ELECTION </vt:lpstr>
      <vt:lpstr>HOW TO OBEY THE GOSPEL OF JESUS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False Doctrine Of Unconditional Election</dc:title>
  <dc:creator>Randy Childs</dc:creator>
  <cp:lastModifiedBy>Richard Lidh</cp:lastModifiedBy>
  <cp:revision>26</cp:revision>
  <cp:lastPrinted>2023-06-25T03:02:20Z</cp:lastPrinted>
  <dcterms:created xsi:type="dcterms:W3CDTF">2023-05-07T12:43:35Z</dcterms:created>
  <dcterms:modified xsi:type="dcterms:W3CDTF">2023-06-25T03:02:41Z</dcterms:modified>
</cp:coreProperties>
</file>